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328" r:id="rId2"/>
    <p:sldId id="338" r:id="rId3"/>
    <p:sldId id="258" r:id="rId4"/>
    <p:sldId id="339" r:id="rId5"/>
    <p:sldId id="337" r:id="rId6"/>
    <p:sldId id="293" r:id="rId7"/>
    <p:sldId id="295" r:id="rId8"/>
    <p:sldId id="297" r:id="rId9"/>
    <p:sldId id="347" r:id="rId10"/>
    <p:sldId id="300" r:id="rId11"/>
    <p:sldId id="301" r:id="rId12"/>
    <p:sldId id="348" r:id="rId13"/>
    <p:sldId id="302" r:id="rId14"/>
    <p:sldId id="304" r:id="rId15"/>
    <p:sldId id="349" r:id="rId16"/>
    <p:sldId id="306" r:id="rId17"/>
    <p:sldId id="307" r:id="rId18"/>
    <p:sldId id="308" r:id="rId19"/>
    <p:sldId id="309" r:id="rId20"/>
    <p:sldId id="310" r:id="rId21"/>
    <p:sldId id="311" r:id="rId22"/>
    <p:sldId id="350" r:id="rId23"/>
    <p:sldId id="313" r:id="rId24"/>
    <p:sldId id="351" r:id="rId25"/>
    <p:sldId id="356" r:id="rId26"/>
    <p:sldId id="353" r:id="rId27"/>
    <p:sldId id="318" r:id="rId28"/>
    <p:sldId id="336" r:id="rId29"/>
    <p:sldId id="317" r:id="rId30"/>
    <p:sldId id="316" r:id="rId31"/>
    <p:sldId id="315" r:id="rId32"/>
    <p:sldId id="355" r:id="rId33"/>
    <p:sldId id="354" r:id="rId34"/>
    <p:sldId id="319" r:id="rId35"/>
    <p:sldId id="321" r:id="rId36"/>
    <p:sldId id="357" r:id="rId37"/>
    <p:sldId id="352" r:id="rId38"/>
    <p:sldId id="323" r:id="rId39"/>
    <p:sldId id="324" r:id="rId40"/>
    <p:sldId id="325" r:id="rId41"/>
  </p:sldIdLst>
  <p:sldSz cx="9144000" cy="6858000" type="screen4x3"/>
  <p:notesSz cx="6724650" cy="97742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50F"/>
    <a:srgbClr val="63666A"/>
    <a:srgbClr val="FF6A13"/>
    <a:srgbClr val="FF6600"/>
    <a:srgbClr val="FA7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46" autoAdjust="0"/>
  </p:normalViewPr>
  <p:slideViewPr>
    <p:cSldViewPr>
      <p:cViewPr varScale="1">
        <p:scale>
          <a:sx n="106" d="100"/>
          <a:sy n="106" d="100"/>
        </p:scale>
        <p:origin x="17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4264" tIns="47132" rIns="94264" bIns="47132" rtlCol="0"/>
          <a:lstStyle>
            <a:lvl1pPr algn="l">
              <a:defRPr sz="1300"/>
            </a:lvl1pPr>
          </a:lstStyle>
          <a:p>
            <a:endParaRPr lang="el-GR"/>
          </a:p>
        </p:txBody>
      </p:sp>
      <p:sp>
        <p:nvSpPr>
          <p:cNvPr id="3" name="Date Placeholder 2"/>
          <p:cNvSpPr>
            <a:spLocks noGrp="1"/>
          </p:cNvSpPr>
          <p:nvPr>
            <p:ph type="dt" idx="1"/>
          </p:nvPr>
        </p:nvSpPr>
        <p:spPr>
          <a:xfrm>
            <a:off x="3809079" y="0"/>
            <a:ext cx="2914015" cy="488712"/>
          </a:xfrm>
          <a:prstGeom prst="rect">
            <a:avLst/>
          </a:prstGeom>
        </p:spPr>
        <p:txBody>
          <a:bodyPr vert="horz" lIns="94264" tIns="47132" rIns="94264" bIns="47132" rtlCol="0"/>
          <a:lstStyle>
            <a:lvl1pPr algn="r">
              <a:defRPr sz="1300"/>
            </a:lvl1pPr>
          </a:lstStyle>
          <a:p>
            <a:fld id="{FAC16159-1593-4FCC-9F15-4C08BA31260C}" type="datetimeFigureOut">
              <a:rPr lang="el-GR" smtClean="0"/>
              <a:pPr/>
              <a:t>6/2/2024</a:t>
            </a:fld>
            <a:endParaRPr lang="el-GR"/>
          </a:p>
        </p:txBody>
      </p:sp>
      <p:sp>
        <p:nvSpPr>
          <p:cNvPr id="4" name="Slide Image Placeholder 3"/>
          <p:cNvSpPr>
            <a:spLocks noGrp="1" noRot="1" noChangeAspect="1"/>
          </p:cNvSpPr>
          <p:nvPr>
            <p:ph type="sldImg" idx="2"/>
          </p:nvPr>
        </p:nvSpPr>
        <p:spPr>
          <a:xfrm>
            <a:off x="919163" y="733425"/>
            <a:ext cx="4886325" cy="3663950"/>
          </a:xfrm>
          <a:prstGeom prst="rect">
            <a:avLst/>
          </a:prstGeom>
          <a:noFill/>
          <a:ln w="12700">
            <a:solidFill>
              <a:prstClr val="black"/>
            </a:solidFill>
          </a:ln>
        </p:spPr>
        <p:txBody>
          <a:bodyPr vert="horz" lIns="94264" tIns="47132" rIns="94264" bIns="47132" rtlCol="0" anchor="ctr"/>
          <a:lstStyle/>
          <a:p>
            <a:endParaRPr lang="el-GR"/>
          </a:p>
        </p:txBody>
      </p:sp>
      <p:sp>
        <p:nvSpPr>
          <p:cNvPr id="5" name="Notes Placeholder 4"/>
          <p:cNvSpPr>
            <a:spLocks noGrp="1"/>
          </p:cNvSpPr>
          <p:nvPr>
            <p:ph type="body" sz="quarter" idx="3"/>
          </p:nvPr>
        </p:nvSpPr>
        <p:spPr>
          <a:xfrm>
            <a:off x="672465" y="4642764"/>
            <a:ext cx="5379720" cy="4398407"/>
          </a:xfrm>
          <a:prstGeom prst="rect">
            <a:avLst/>
          </a:prstGeom>
        </p:spPr>
        <p:txBody>
          <a:bodyPr vert="horz" lIns="94264" tIns="47132" rIns="94264" bIns="471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283831"/>
            <a:ext cx="2914015" cy="488712"/>
          </a:xfrm>
          <a:prstGeom prst="rect">
            <a:avLst/>
          </a:prstGeom>
        </p:spPr>
        <p:txBody>
          <a:bodyPr vert="horz" lIns="94264" tIns="47132" rIns="94264" bIns="47132" rtlCol="0" anchor="b"/>
          <a:lstStyle>
            <a:lvl1pPr algn="l">
              <a:defRPr sz="1300"/>
            </a:lvl1pPr>
          </a:lstStyle>
          <a:p>
            <a:endParaRPr lang="el-GR"/>
          </a:p>
        </p:txBody>
      </p:sp>
      <p:sp>
        <p:nvSpPr>
          <p:cNvPr id="7" name="Slide Number Placeholder 6"/>
          <p:cNvSpPr>
            <a:spLocks noGrp="1"/>
          </p:cNvSpPr>
          <p:nvPr>
            <p:ph type="sldNum" sz="quarter" idx="5"/>
          </p:nvPr>
        </p:nvSpPr>
        <p:spPr>
          <a:xfrm>
            <a:off x="3809079" y="9283831"/>
            <a:ext cx="2914015" cy="488712"/>
          </a:xfrm>
          <a:prstGeom prst="rect">
            <a:avLst/>
          </a:prstGeom>
        </p:spPr>
        <p:txBody>
          <a:bodyPr vert="horz" lIns="94264" tIns="47132" rIns="94264" bIns="47132" rtlCol="0" anchor="b"/>
          <a:lstStyle>
            <a:lvl1pPr algn="r">
              <a:defRPr sz="1300"/>
            </a:lvl1pPr>
          </a:lstStyle>
          <a:p>
            <a:fld id="{B9706DBB-C746-41A4-A661-35E31D0EA91A}" type="slidenum">
              <a:rPr lang="el-GR" smtClean="0"/>
              <a:pPr/>
              <a:t>‹#›</a:t>
            </a:fld>
            <a:endParaRPr lang="el-GR"/>
          </a:p>
        </p:txBody>
      </p:sp>
    </p:spTree>
    <p:extLst>
      <p:ext uri="{BB962C8B-B14F-4D97-AF65-F5344CB8AC3E}">
        <p14:creationId xmlns:p14="http://schemas.microsoft.com/office/powerpoint/2010/main" val="214993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604448" y="6336705"/>
            <a:ext cx="504056" cy="404663"/>
          </a:xfrm>
          <a:prstGeom prst="rect">
            <a:avLst/>
          </a:prstGeom>
          <a:noFill/>
        </p:spPr>
        <p:txBody>
          <a:bodyPr/>
          <a:lstStyle>
            <a:lvl1pPr algn="ctr">
              <a:defRPr sz="1600">
                <a:solidFill>
                  <a:schemeClr val="bg1">
                    <a:lumMod val="50000"/>
                  </a:schemeClr>
                </a:solidFill>
              </a:defRPr>
            </a:lvl1pPr>
          </a:lstStyle>
          <a:p>
            <a:fld id="{150ADABE-78E1-4767-A25B-11A1B33333B5}"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604448" y="6336705"/>
            <a:ext cx="504056" cy="404663"/>
          </a:xfrm>
          <a:prstGeom prst="rect">
            <a:avLst/>
          </a:prstGeom>
          <a:noFill/>
        </p:spPr>
        <p:txBody>
          <a:bodyPr/>
          <a:lstStyle>
            <a:lvl1pPr algn="ctr">
              <a:defRPr sz="1600">
                <a:solidFill>
                  <a:schemeClr val="bg1">
                    <a:lumMod val="50000"/>
                  </a:schemeClr>
                </a:solidFill>
              </a:defRPr>
            </a:lvl1pPr>
          </a:lstStyle>
          <a:p>
            <a:fld id="{150ADABE-78E1-4767-A25B-11A1B33333B5}"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604448" y="6336705"/>
            <a:ext cx="504056" cy="404663"/>
          </a:xfrm>
          <a:prstGeom prst="rect">
            <a:avLst/>
          </a:prstGeom>
          <a:noFill/>
        </p:spPr>
        <p:txBody>
          <a:bodyPr/>
          <a:lstStyle>
            <a:lvl1pPr algn="ctr">
              <a:defRPr sz="1600">
                <a:solidFill>
                  <a:schemeClr val="bg1">
                    <a:lumMod val="50000"/>
                  </a:schemeClr>
                </a:solidFill>
              </a:defRPr>
            </a:lvl1pPr>
          </a:lstStyle>
          <a:p>
            <a:fld id="{150ADABE-78E1-4767-A25B-11A1B33333B5}"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descr="C:\Users\user1\Desktop\CORP ID\A&amp;G-LOGO-WEB.jpg"/>
          <p:cNvPicPr>
            <a:picLocks noChangeAspect="1" noChangeArrowheads="1"/>
          </p:cNvPicPr>
          <p:nvPr userDrawn="1"/>
        </p:nvPicPr>
        <p:blipFill>
          <a:blip r:embed="rId5" cstate="print"/>
          <a:srcRect/>
          <a:stretch>
            <a:fillRect/>
          </a:stretch>
        </p:blipFill>
        <p:spPr bwMode="auto">
          <a:xfrm>
            <a:off x="395536" y="332656"/>
            <a:ext cx="2967849" cy="432048"/>
          </a:xfrm>
          <a:prstGeom prst="rect">
            <a:avLst/>
          </a:prstGeom>
          <a:noFill/>
        </p:spPr>
      </p:pic>
      <p:cxnSp>
        <p:nvCxnSpPr>
          <p:cNvPr id="6" name="Straight Connector 5"/>
          <p:cNvCxnSpPr/>
          <p:nvPr userDrawn="1"/>
        </p:nvCxnSpPr>
        <p:spPr>
          <a:xfrm>
            <a:off x="1691680" y="6525344"/>
            <a:ext cx="6984776"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8604448" y="6336705"/>
            <a:ext cx="504056" cy="404663"/>
          </a:xfrm>
          <a:prstGeom prst="rect">
            <a:avLst/>
          </a:prstGeom>
          <a:noFill/>
        </p:spPr>
        <p:txBody>
          <a:bodyPr/>
          <a:lstStyle>
            <a:lvl1pPr algn="ctr">
              <a:defRPr sz="1800">
                <a:solidFill>
                  <a:schemeClr val="bg1">
                    <a:lumMod val="50000"/>
                  </a:schemeClr>
                </a:solidFill>
              </a:defRPr>
            </a:lvl1pPr>
          </a:lstStyle>
          <a:p>
            <a:fld id="{150ADABE-78E1-4767-A25B-11A1B33333B5}"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60"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image" Target="../media/image11.jpeg"/><Relationship Id="rId16"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2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angworks.gr/"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3212976"/>
            <a:ext cx="9144000" cy="2520280"/>
            <a:chOff x="0" y="2492896"/>
            <a:chExt cx="9144000" cy="2448272"/>
          </a:xfrm>
        </p:grpSpPr>
        <p:pic>
          <p:nvPicPr>
            <p:cNvPr id="19" name="Picture 2"/>
            <p:cNvPicPr>
              <a:picLocks noChangeAspect="1" noChangeArrowheads="1"/>
            </p:cNvPicPr>
            <p:nvPr/>
          </p:nvPicPr>
          <p:blipFill>
            <a:blip r:embed="rId2" cstate="print"/>
            <a:srcRect l="9128" t="40585" r="23907" b="27659"/>
            <a:stretch>
              <a:fillRect/>
            </a:stretch>
          </p:blipFill>
          <p:spPr bwMode="auto">
            <a:xfrm>
              <a:off x="0" y="2564904"/>
              <a:ext cx="9144000" cy="2232248"/>
            </a:xfrm>
            <a:prstGeom prst="rect">
              <a:avLst/>
            </a:prstGeom>
            <a:noFill/>
            <a:ln w="9525">
              <a:noFill/>
              <a:miter lim="800000"/>
              <a:headEnd/>
              <a:tailEnd/>
            </a:ln>
          </p:spPr>
        </p:pic>
        <p:sp>
          <p:nvSpPr>
            <p:cNvPr id="20" name="Rectangle 19"/>
            <p:cNvSpPr/>
            <p:nvPr/>
          </p:nvSpPr>
          <p:spPr>
            <a:xfrm>
              <a:off x="3275856" y="2492896"/>
              <a:ext cx="208823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Rectangle 21"/>
            <p:cNvSpPr/>
            <p:nvPr/>
          </p:nvSpPr>
          <p:spPr>
            <a:xfrm>
              <a:off x="0" y="4221088"/>
              <a:ext cx="486003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8" name="Rectangle 7"/>
          <p:cNvSpPr/>
          <p:nvPr/>
        </p:nvSpPr>
        <p:spPr>
          <a:xfrm>
            <a:off x="0" y="0"/>
            <a:ext cx="3347864"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Rectangle 20"/>
          <p:cNvSpPr/>
          <p:nvPr/>
        </p:nvSpPr>
        <p:spPr>
          <a:xfrm>
            <a:off x="0" y="5949280"/>
            <a:ext cx="2555776"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7" name="Picture 2" descr="C:\Users\user1\Desktop\CORP ID\A&amp;G-LOGO-WEB.jpg"/>
          <p:cNvPicPr>
            <a:picLocks noChangeAspect="1" noChangeArrowheads="1"/>
          </p:cNvPicPr>
          <p:nvPr/>
        </p:nvPicPr>
        <p:blipFill>
          <a:blip r:embed="rId3" cstate="print"/>
          <a:srcRect/>
          <a:stretch>
            <a:fillRect/>
          </a:stretch>
        </p:blipFill>
        <p:spPr bwMode="auto">
          <a:xfrm>
            <a:off x="323528" y="836712"/>
            <a:ext cx="4946408" cy="720080"/>
          </a:xfrm>
          <a:prstGeom prst="rect">
            <a:avLst/>
          </a:prstGeom>
          <a:noFill/>
        </p:spPr>
      </p:pic>
      <p:sp>
        <p:nvSpPr>
          <p:cNvPr id="10" name="TextBox 9"/>
          <p:cNvSpPr txBox="1"/>
          <p:nvPr/>
        </p:nvSpPr>
        <p:spPr>
          <a:xfrm>
            <a:off x="2483768" y="5806425"/>
            <a:ext cx="6588224" cy="430887"/>
          </a:xfrm>
          <a:prstGeom prst="rect">
            <a:avLst/>
          </a:prstGeom>
          <a:noFill/>
        </p:spPr>
        <p:txBody>
          <a:bodyPr wrap="square" rtlCol="0">
            <a:spAutoFit/>
          </a:bodyPr>
          <a:lstStyle/>
          <a:p>
            <a:r>
              <a:rPr lang="en-US" sz="2200" b="1" dirty="0">
                <a:solidFill>
                  <a:schemeClr val="tx1">
                    <a:lumMod val="75000"/>
                    <a:lumOff val="25000"/>
                  </a:schemeClr>
                </a:solidFill>
                <a:latin typeface="Roboto Light" pitchFamily="2" charset="0"/>
                <a:ea typeface="Roboto Light" pitchFamily="2" charset="0"/>
              </a:rPr>
              <a:t>The Leader in Electromechanical Construction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19672" y="1086411"/>
            <a:ext cx="3096344"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Objectives</a:t>
            </a:r>
            <a:endParaRPr lang="el-GR" sz="1600" b="1" dirty="0">
              <a:solidFill>
                <a:srgbClr val="F1550F"/>
              </a:solidFill>
              <a:latin typeface="Roboto Light" pitchFamily="2" charset="0"/>
              <a:ea typeface="Roboto Light" pitchFamily="2" charset="0"/>
            </a:endParaRPr>
          </a:p>
        </p:txBody>
      </p:sp>
      <p:sp>
        <p:nvSpPr>
          <p:cNvPr id="5" name="Slide Number Placeholder 4"/>
          <p:cNvSpPr>
            <a:spLocks noGrp="1"/>
          </p:cNvSpPr>
          <p:nvPr>
            <p:ph type="sldNum" sz="quarter" idx="12"/>
          </p:nvPr>
        </p:nvSpPr>
        <p:spPr/>
        <p:txBody>
          <a:bodyPr/>
          <a:lstStyle/>
          <a:p>
            <a:fld id="{150ADABE-78E1-4767-A25B-11A1B33333B5}" type="slidenum">
              <a:rPr lang="el-GR" smtClean="0"/>
              <a:pPr/>
              <a:t>10</a:t>
            </a:fld>
            <a:endParaRPr lang="el-GR" dirty="0"/>
          </a:p>
        </p:txBody>
      </p:sp>
      <p:sp>
        <p:nvSpPr>
          <p:cNvPr id="6" name="TextBox 5"/>
          <p:cNvSpPr txBox="1"/>
          <p:nvPr/>
        </p:nvSpPr>
        <p:spPr>
          <a:xfrm>
            <a:off x="1619672" y="1496973"/>
            <a:ext cx="7056784" cy="5201424"/>
          </a:xfrm>
          <a:prstGeom prst="rect">
            <a:avLst/>
          </a:prstGeom>
          <a:noFill/>
        </p:spPr>
        <p:txBody>
          <a:bodyPr wrap="square" rtlCol="0">
            <a:spAutoFit/>
          </a:bodyPr>
          <a:lstStyle/>
          <a:p>
            <a:pPr algn="just"/>
            <a:r>
              <a:rPr lang="en-US" sz="1500" dirty="0">
                <a:solidFill>
                  <a:schemeClr val="tx1">
                    <a:lumMod val="85000"/>
                    <a:lumOff val="15000"/>
                  </a:schemeClr>
                </a:solidFill>
                <a:latin typeface="Roboto Light" pitchFamily="2" charset="0"/>
                <a:ea typeface="Roboto Light" pitchFamily="2" charset="0"/>
              </a:rPr>
              <a:t>Continued commitment to superior service &amp; performance, technical advancement, and development is high on our agenda.  </a:t>
            </a:r>
          </a:p>
          <a:p>
            <a:pPr algn="just"/>
            <a:endParaRPr lang="en-US" sz="1500" dirty="0">
              <a:solidFill>
                <a:schemeClr val="tx1">
                  <a:lumMod val="85000"/>
                  <a:lumOff val="15000"/>
                </a:schemeClr>
              </a:solidFill>
              <a:latin typeface="Roboto Light" pitchFamily="2" charset="0"/>
              <a:ea typeface="Roboto Light" pitchFamily="2" charset="0"/>
            </a:endParaRPr>
          </a:p>
          <a:p>
            <a:pPr algn="just"/>
            <a:r>
              <a:rPr lang="en-US" sz="1500" dirty="0">
                <a:solidFill>
                  <a:schemeClr val="tx1">
                    <a:lumMod val="85000"/>
                    <a:lumOff val="15000"/>
                  </a:schemeClr>
                </a:solidFill>
                <a:latin typeface="Roboto Light" pitchFamily="2" charset="0"/>
                <a:ea typeface="Roboto Light" pitchFamily="2" charset="0"/>
              </a:rPr>
              <a:t>As such, </a:t>
            </a:r>
            <a:r>
              <a:rPr lang="en-US" sz="1500" b="1" dirty="0">
                <a:solidFill>
                  <a:schemeClr val="tx1">
                    <a:lumMod val="85000"/>
                    <a:lumOff val="15000"/>
                  </a:schemeClr>
                </a:solidFill>
                <a:latin typeface="Roboto Light" pitchFamily="2" charset="0"/>
                <a:ea typeface="Roboto Light" pitchFamily="2" charset="0"/>
              </a:rPr>
              <a:t>A&amp;G </a:t>
            </a:r>
            <a:r>
              <a:rPr lang="en-US" sz="1500" dirty="0">
                <a:solidFill>
                  <a:schemeClr val="tx1">
                    <a:lumMod val="85000"/>
                    <a:lumOff val="15000"/>
                  </a:schemeClr>
                </a:solidFill>
                <a:latin typeface="Roboto Light" pitchFamily="2" charset="0"/>
                <a:ea typeface="Roboto Light" pitchFamily="2" charset="0"/>
              </a:rPr>
              <a:t>aims to…</a:t>
            </a:r>
          </a:p>
          <a:p>
            <a:pPr algn="just"/>
            <a:endParaRPr lang="en-US" sz="1500" dirty="0">
              <a:solidFill>
                <a:schemeClr val="tx1">
                  <a:lumMod val="85000"/>
                  <a:lumOff val="15000"/>
                </a:schemeClr>
              </a:solidFill>
              <a:latin typeface="Roboto Light" pitchFamily="2" charset="0"/>
              <a:ea typeface="Roboto Light" pitchFamily="2" charset="0"/>
            </a:endParaRPr>
          </a:p>
          <a:p>
            <a:pPr lvl="1" algn="just"/>
            <a:r>
              <a:rPr lang="en-US" sz="1500" dirty="0">
                <a:solidFill>
                  <a:schemeClr val="tx1">
                    <a:lumMod val="85000"/>
                    <a:lumOff val="15000"/>
                  </a:schemeClr>
                </a:solidFill>
                <a:latin typeface="Roboto Light" pitchFamily="2" charset="0"/>
                <a:ea typeface="Roboto Light" pitchFamily="2" charset="0"/>
              </a:rPr>
              <a:t>Be the first electrical engineering choice of commercial and construction companies in Greece</a:t>
            </a:r>
          </a:p>
          <a:p>
            <a:pPr lvl="1" algn="just"/>
            <a:endParaRPr lang="el-GR" sz="1500" dirty="0">
              <a:solidFill>
                <a:schemeClr val="tx1">
                  <a:lumMod val="85000"/>
                  <a:lumOff val="15000"/>
                </a:schemeClr>
              </a:solidFill>
              <a:latin typeface="Roboto Light" pitchFamily="2" charset="0"/>
              <a:ea typeface="Roboto Light" pitchFamily="2" charset="0"/>
            </a:endParaRPr>
          </a:p>
          <a:p>
            <a:pPr lvl="1" algn="just"/>
            <a:r>
              <a:rPr lang="en-US" sz="1500" dirty="0">
                <a:solidFill>
                  <a:schemeClr val="tx1">
                    <a:lumMod val="85000"/>
                    <a:lumOff val="15000"/>
                  </a:schemeClr>
                </a:solidFill>
                <a:latin typeface="Roboto Light" pitchFamily="2" charset="0"/>
                <a:ea typeface="Roboto Light" pitchFamily="2" charset="0"/>
              </a:rPr>
              <a:t>Continuously provide a high level of quality, efficiency, and integrity, thus creating  a positive environment for both staff and clients</a:t>
            </a:r>
          </a:p>
          <a:p>
            <a:pPr lvl="1" algn="just"/>
            <a:endParaRPr lang="en-US" sz="1500" dirty="0">
              <a:solidFill>
                <a:schemeClr val="tx1">
                  <a:lumMod val="85000"/>
                  <a:lumOff val="15000"/>
                </a:schemeClr>
              </a:solidFill>
              <a:latin typeface="Roboto Light" pitchFamily="2" charset="0"/>
              <a:ea typeface="Roboto Light" pitchFamily="2" charset="0"/>
            </a:endParaRPr>
          </a:p>
          <a:p>
            <a:pPr lvl="1" algn="just"/>
            <a:r>
              <a:rPr lang="en-US" sz="1500" dirty="0">
                <a:solidFill>
                  <a:schemeClr val="tx1">
                    <a:lumMod val="85000"/>
                    <a:lumOff val="15000"/>
                  </a:schemeClr>
                </a:solidFill>
                <a:latin typeface="Roboto Light" pitchFamily="2" charset="0"/>
                <a:ea typeface="Roboto Light" pitchFamily="2" charset="0"/>
              </a:rPr>
              <a:t>Provide clients with further comprehensive solutions and benefits of collaboration through our client-centric orientation</a:t>
            </a:r>
          </a:p>
          <a:p>
            <a:pPr lvl="1" algn="just"/>
            <a:endParaRPr lang="en-US" sz="1500" dirty="0">
              <a:solidFill>
                <a:schemeClr val="tx1">
                  <a:lumMod val="85000"/>
                  <a:lumOff val="15000"/>
                </a:schemeClr>
              </a:solidFill>
              <a:latin typeface="Roboto Light" pitchFamily="2" charset="0"/>
              <a:ea typeface="Roboto Light" pitchFamily="2" charset="0"/>
            </a:endParaRPr>
          </a:p>
          <a:p>
            <a:pPr lvl="1" algn="just"/>
            <a:r>
              <a:rPr lang="en-US" sz="1500" dirty="0">
                <a:solidFill>
                  <a:schemeClr val="tx1">
                    <a:lumMod val="85000"/>
                    <a:lumOff val="15000"/>
                  </a:schemeClr>
                </a:solidFill>
                <a:latin typeface="Roboto Light" pitchFamily="2" charset="0"/>
                <a:ea typeface="Roboto Light" pitchFamily="2" charset="0"/>
              </a:rPr>
              <a:t>Build long-term relationships with construction firms in Greece and internationally, who share the same ethics and quality standards</a:t>
            </a:r>
          </a:p>
          <a:p>
            <a:pPr lvl="1" algn="just"/>
            <a:endParaRPr lang="el-GR" sz="1500" dirty="0">
              <a:solidFill>
                <a:schemeClr val="tx1">
                  <a:lumMod val="85000"/>
                  <a:lumOff val="15000"/>
                </a:schemeClr>
              </a:solidFill>
              <a:latin typeface="Roboto Light" pitchFamily="2" charset="0"/>
              <a:ea typeface="Roboto Light" pitchFamily="2" charset="0"/>
            </a:endParaRPr>
          </a:p>
          <a:p>
            <a:pPr lvl="1" algn="just"/>
            <a:endParaRPr lang="el-GR" sz="1500" dirty="0">
              <a:solidFill>
                <a:schemeClr val="tx1">
                  <a:lumMod val="85000"/>
                  <a:lumOff val="15000"/>
                </a:schemeClr>
              </a:solidFill>
              <a:latin typeface="Roboto Light" pitchFamily="2" charset="0"/>
              <a:ea typeface="Roboto Light" pitchFamily="2" charset="0"/>
            </a:endParaRPr>
          </a:p>
          <a:p>
            <a:pPr lvl="1" algn="just"/>
            <a:endParaRPr lang="el-GR" sz="1500" dirty="0">
              <a:solidFill>
                <a:schemeClr val="tx1">
                  <a:lumMod val="85000"/>
                  <a:lumOff val="15000"/>
                </a:schemeClr>
              </a:solidFill>
              <a:latin typeface="Roboto Light" pitchFamily="2" charset="0"/>
              <a:ea typeface="Roboto Light" pitchFamily="2" charset="0"/>
            </a:endParaRPr>
          </a:p>
          <a:p>
            <a:pPr algn="just"/>
            <a:endParaRPr lang="el-GR" sz="1500" dirty="0">
              <a:solidFill>
                <a:schemeClr val="tx1">
                  <a:lumMod val="85000"/>
                  <a:lumOff val="15000"/>
                </a:schemeClr>
              </a:solidFill>
              <a:latin typeface="Roboto Light" pitchFamily="2" charset="0"/>
              <a:ea typeface="Roboto Light" pitchFamily="2" charset="0"/>
            </a:endParaRPr>
          </a:p>
          <a:p>
            <a:pPr algn="just"/>
            <a:endParaRPr lang="el-GR" sz="1500" dirty="0">
              <a:solidFill>
                <a:schemeClr val="tx1">
                  <a:lumMod val="85000"/>
                  <a:lumOff val="15000"/>
                </a:schemeClr>
              </a:solidFill>
              <a:latin typeface="Roboto Light" pitchFamily="2" charset="0"/>
              <a:ea typeface="Roboto Light" pitchFamily="2" charset="0"/>
            </a:endParaRPr>
          </a:p>
          <a:p>
            <a:pPr algn="just"/>
            <a:endParaRPr lang="el-GR" sz="1500" dirty="0">
              <a:solidFill>
                <a:schemeClr val="tx1">
                  <a:lumMod val="85000"/>
                  <a:lumOff val="15000"/>
                </a:schemeClr>
              </a:solidFill>
              <a:latin typeface="Roboto Light" pitchFamily="2" charset="0"/>
              <a:ea typeface="Roboto Light"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19672" y="1086411"/>
            <a:ext cx="3096344"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Approach</a:t>
            </a:r>
            <a:endParaRPr lang="el-GR" sz="1600" b="1" dirty="0">
              <a:solidFill>
                <a:srgbClr val="F1550F"/>
              </a:solidFill>
              <a:latin typeface="Roboto Light" pitchFamily="2" charset="0"/>
              <a:ea typeface="Roboto Light" pitchFamily="2" charset="0"/>
            </a:endParaRPr>
          </a:p>
        </p:txBody>
      </p:sp>
      <p:sp>
        <p:nvSpPr>
          <p:cNvPr id="5" name="Slide Number Placeholder 4"/>
          <p:cNvSpPr>
            <a:spLocks noGrp="1"/>
          </p:cNvSpPr>
          <p:nvPr>
            <p:ph type="sldNum" sz="quarter" idx="12"/>
          </p:nvPr>
        </p:nvSpPr>
        <p:spPr/>
        <p:txBody>
          <a:bodyPr/>
          <a:lstStyle/>
          <a:p>
            <a:fld id="{150ADABE-78E1-4767-A25B-11A1B33333B5}" type="slidenum">
              <a:rPr lang="el-GR" smtClean="0"/>
              <a:pPr/>
              <a:t>11</a:t>
            </a:fld>
            <a:endParaRPr lang="el-GR" dirty="0"/>
          </a:p>
        </p:txBody>
      </p:sp>
      <p:sp>
        <p:nvSpPr>
          <p:cNvPr id="6" name="TextBox 5"/>
          <p:cNvSpPr txBox="1"/>
          <p:nvPr/>
        </p:nvSpPr>
        <p:spPr>
          <a:xfrm>
            <a:off x="1619672" y="1496973"/>
            <a:ext cx="7056784" cy="3554819"/>
          </a:xfrm>
          <a:prstGeom prst="rect">
            <a:avLst/>
          </a:prstGeom>
          <a:noFill/>
        </p:spPr>
        <p:txBody>
          <a:bodyPr wrap="square" rtlCol="0">
            <a:spAutoFit/>
          </a:bodyPr>
          <a:lstStyle/>
          <a:p>
            <a:pPr algn="just"/>
            <a:r>
              <a:rPr lang="en-US" sz="1500" dirty="0">
                <a:solidFill>
                  <a:schemeClr val="tx1">
                    <a:lumMod val="85000"/>
                    <a:lumOff val="15000"/>
                  </a:schemeClr>
                </a:solidFill>
                <a:latin typeface="Roboto Light" pitchFamily="2" charset="0"/>
                <a:ea typeface="Roboto Light" pitchFamily="2" charset="0"/>
              </a:rPr>
              <a:t>Our strategic approach to achieving these goals involves four core themes:</a:t>
            </a:r>
            <a:endParaRPr lang="el-GR" sz="1500" dirty="0">
              <a:solidFill>
                <a:schemeClr val="tx1">
                  <a:lumMod val="85000"/>
                  <a:lumOff val="15000"/>
                </a:schemeClr>
              </a:solidFill>
              <a:latin typeface="Roboto Light" pitchFamily="2" charset="0"/>
              <a:ea typeface="Roboto Light" pitchFamily="2" charset="0"/>
            </a:endParaRPr>
          </a:p>
          <a:p>
            <a:pPr algn="just"/>
            <a:r>
              <a:rPr lang="en-US" sz="1500" dirty="0">
                <a:solidFill>
                  <a:schemeClr val="tx1">
                    <a:lumMod val="85000"/>
                    <a:lumOff val="15000"/>
                  </a:schemeClr>
                </a:solidFill>
                <a:latin typeface="Roboto Light" pitchFamily="2" charset="0"/>
                <a:ea typeface="Roboto Light" pitchFamily="2" charset="0"/>
              </a:rPr>
              <a:t> </a:t>
            </a:r>
            <a:endParaRPr lang="el-GR" sz="1500" dirty="0">
              <a:solidFill>
                <a:schemeClr val="tx1">
                  <a:lumMod val="85000"/>
                  <a:lumOff val="15000"/>
                </a:schemeClr>
              </a:solidFill>
              <a:latin typeface="Roboto Light" pitchFamily="2" charset="0"/>
              <a:ea typeface="Roboto Light" pitchFamily="2" charset="0"/>
            </a:endParaRPr>
          </a:p>
          <a:p>
            <a:pPr lvl="1" algn="just"/>
            <a:r>
              <a:rPr lang="en-US" sz="1500" b="1" dirty="0">
                <a:solidFill>
                  <a:srgbClr val="F1550F"/>
                </a:solidFill>
                <a:latin typeface="Roboto Light" pitchFamily="2" charset="0"/>
                <a:ea typeface="Roboto Light" pitchFamily="2" charset="0"/>
              </a:rPr>
              <a:t>Investment In Human Capital: </a:t>
            </a:r>
            <a:r>
              <a:rPr lang="en-US" sz="1500" dirty="0">
                <a:solidFill>
                  <a:schemeClr val="tx1">
                    <a:lumMod val="85000"/>
                    <a:lumOff val="15000"/>
                  </a:schemeClr>
                </a:solidFill>
                <a:latin typeface="Roboto Light" pitchFamily="2" charset="0"/>
                <a:ea typeface="Roboto Light" pitchFamily="2" charset="0"/>
              </a:rPr>
              <a:t>continuous development of staff, at both a scientific and technical level</a:t>
            </a:r>
          </a:p>
          <a:p>
            <a:pPr lvl="1" algn="just"/>
            <a:endParaRPr lang="el-GR" sz="1500" dirty="0">
              <a:solidFill>
                <a:schemeClr val="tx1">
                  <a:lumMod val="85000"/>
                  <a:lumOff val="15000"/>
                </a:schemeClr>
              </a:solidFill>
              <a:latin typeface="Roboto Light" pitchFamily="2" charset="0"/>
              <a:ea typeface="Roboto Light" pitchFamily="2" charset="0"/>
            </a:endParaRPr>
          </a:p>
          <a:p>
            <a:pPr lvl="1" algn="just"/>
            <a:r>
              <a:rPr lang="en-US" sz="1500" b="1" dirty="0">
                <a:solidFill>
                  <a:srgbClr val="F1550F"/>
                </a:solidFill>
                <a:latin typeface="Roboto Light" pitchFamily="2" charset="0"/>
                <a:ea typeface="Roboto Light" pitchFamily="2" charset="0"/>
              </a:rPr>
              <a:t>Innovation: </a:t>
            </a:r>
            <a:r>
              <a:rPr lang="en-US" sz="1500" dirty="0">
                <a:solidFill>
                  <a:schemeClr val="tx1">
                    <a:lumMod val="85000"/>
                    <a:lumOff val="15000"/>
                  </a:schemeClr>
                </a:solidFill>
                <a:latin typeface="Roboto Light" pitchFamily="2" charset="0"/>
                <a:ea typeface="Roboto Light" pitchFamily="2" charset="0"/>
              </a:rPr>
              <a:t>participation in international conferences and adoption of advanced tools &amp; practices</a:t>
            </a:r>
          </a:p>
          <a:p>
            <a:pPr lvl="1" algn="just"/>
            <a:r>
              <a:rPr lang="en-US" sz="1500" dirty="0">
                <a:solidFill>
                  <a:schemeClr val="tx1">
                    <a:lumMod val="85000"/>
                    <a:lumOff val="15000"/>
                  </a:schemeClr>
                </a:solidFill>
                <a:latin typeface="Roboto Light" pitchFamily="2" charset="0"/>
                <a:ea typeface="Roboto Light" pitchFamily="2" charset="0"/>
              </a:rPr>
              <a:t> </a:t>
            </a:r>
            <a:endParaRPr lang="el-GR" sz="1500" dirty="0">
              <a:solidFill>
                <a:schemeClr val="tx1">
                  <a:lumMod val="85000"/>
                  <a:lumOff val="15000"/>
                </a:schemeClr>
              </a:solidFill>
              <a:latin typeface="Roboto Light" pitchFamily="2" charset="0"/>
              <a:ea typeface="Roboto Light" pitchFamily="2" charset="0"/>
            </a:endParaRPr>
          </a:p>
          <a:p>
            <a:pPr lvl="1" algn="just"/>
            <a:r>
              <a:rPr lang="en-US" sz="1500" b="1" dirty="0">
                <a:solidFill>
                  <a:srgbClr val="F1550F"/>
                </a:solidFill>
                <a:latin typeface="Roboto Light" pitchFamily="2" charset="0"/>
                <a:ea typeface="Roboto Light" pitchFamily="2" charset="0"/>
              </a:rPr>
              <a:t>Vertical Integration: </a:t>
            </a:r>
            <a:r>
              <a:rPr lang="en-US" sz="1500" dirty="0">
                <a:solidFill>
                  <a:schemeClr val="tx1">
                    <a:lumMod val="85000"/>
                    <a:lumOff val="15000"/>
                  </a:schemeClr>
                </a:solidFill>
                <a:latin typeface="Roboto Light" pitchFamily="2" charset="0"/>
                <a:ea typeface="Roboto Light" pitchFamily="2" charset="0"/>
              </a:rPr>
              <a:t>operation-maintenance of projects, as well as investment in ultramodern electromechanical equipment that will provide clients with turkey solutions</a:t>
            </a:r>
            <a:endParaRPr lang="el-GR" sz="1500" dirty="0">
              <a:solidFill>
                <a:schemeClr val="tx1">
                  <a:lumMod val="85000"/>
                  <a:lumOff val="15000"/>
                </a:schemeClr>
              </a:solidFill>
              <a:latin typeface="Roboto Light" pitchFamily="2" charset="0"/>
              <a:ea typeface="Roboto Light" pitchFamily="2" charset="0"/>
            </a:endParaRPr>
          </a:p>
          <a:p>
            <a:pPr lvl="1" algn="just"/>
            <a:r>
              <a:rPr lang="en-US" sz="1500" dirty="0">
                <a:solidFill>
                  <a:schemeClr val="tx1">
                    <a:lumMod val="85000"/>
                    <a:lumOff val="15000"/>
                  </a:schemeClr>
                </a:solidFill>
                <a:latin typeface="Roboto Light" pitchFamily="2" charset="0"/>
                <a:ea typeface="Roboto Light" pitchFamily="2" charset="0"/>
              </a:rPr>
              <a:t> </a:t>
            </a:r>
            <a:endParaRPr lang="el-GR" sz="1500" dirty="0">
              <a:solidFill>
                <a:schemeClr val="tx1">
                  <a:lumMod val="85000"/>
                  <a:lumOff val="15000"/>
                </a:schemeClr>
              </a:solidFill>
              <a:latin typeface="Roboto Light" pitchFamily="2" charset="0"/>
              <a:ea typeface="Roboto Light" pitchFamily="2" charset="0"/>
            </a:endParaRPr>
          </a:p>
          <a:p>
            <a:pPr lvl="1" algn="just"/>
            <a:r>
              <a:rPr lang="en-US" sz="1500" b="1" dirty="0">
                <a:solidFill>
                  <a:srgbClr val="F1550F"/>
                </a:solidFill>
                <a:latin typeface="Roboto Light" pitchFamily="2" charset="0"/>
                <a:ea typeface="Roboto Light" pitchFamily="2" charset="0"/>
              </a:rPr>
              <a:t>International Expansion: </a:t>
            </a:r>
            <a:r>
              <a:rPr lang="en-US" sz="1500" dirty="0">
                <a:solidFill>
                  <a:schemeClr val="tx1">
                    <a:lumMod val="85000"/>
                    <a:lumOff val="15000"/>
                  </a:schemeClr>
                </a:solidFill>
                <a:latin typeface="Roboto Light" pitchFamily="2" charset="0"/>
                <a:ea typeface="Roboto Light" pitchFamily="2" charset="0"/>
              </a:rPr>
              <a:t>construction of commercial and industrial projects in Europe (Romania, Bulgaria, UK, Turkey), Middle East (UAE, Kuwait, Saudi Arabia, Oman, Qatar) and North Africa</a:t>
            </a:r>
            <a:endParaRPr lang="el-GR" sz="1500" dirty="0">
              <a:solidFill>
                <a:schemeClr val="tx1">
                  <a:lumMod val="85000"/>
                  <a:lumOff val="15000"/>
                </a:schemeClr>
              </a:solidFill>
              <a:latin typeface="Roboto Light" pitchFamily="2" charset="0"/>
              <a:ea typeface="Roboto Light"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p:txBody>
          <a:bodyPr/>
          <a:lstStyle/>
          <a:p>
            <a:fld id="{150ADABE-78E1-4767-A25B-11A1B33333B5}" type="slidenum">
              <a:rPr lang="el-GR" smtClean="0"/>
              <a:pPr/>
              <a:t>12</a:t>
            </a:fld>
            <a:endParaRPr lang="el-GR" dirty="0"/>
          </a:p>
        </p:txBody>
      </p:sp>
      <p:sp>
        <p:nvSpPr>
          <p:cNvPr id="9" name="TextBox 8"/>
          <p:cNvSpPr txBox="1"/>
          <p:nvPr/>
        </p:nvSpPr>
        <p:spPr>
          <a:xfrm>
            <a:off x="1647204" y="5806425"/>
            <a:ext cx="4724996" cy="430887"/>
          </a:xfrm>
          <a:prstGeom prst="rect">
            <a:avLst/>
          </a:prstGeom>
          <a:noFill/>
        </p:spPr>
        <p:txBody>
          <a:bodyPr wrap="square" rtlCol="0">
            <a:spAutoFit/>
          </a:bodyPr>
          <a:lstStyle/>
          <a:p>
            <a:r>
              <a:rPr lang="en-US" sz="2200" b="1" dirty="0">
                <a:solidFill>
                  <a:schemeClr val="tx1">
                    <a:lumMod val="75000"/>
                    <a:lumOff val="25000"/>
                  </a:schemeClr>
                </a:solidFill>
                <a:latin typeface="Roboto Light" pitchFamily="2" charset="0"/>
                <a:ea typeface="Roboto Light" pitchFamily="2" charset="0"/>
              </a:rPr>
              <a:t>Health &amp; Safety</a:t>
            </a:r>
            <a:endParaRPr lang="el-GR" sz="2200" b="1" dirty="0">
              <a:solidFill>
                <a:schemeClr val="tx1">
                  <a:lumMod val="75000"/>
                  <a:lumOff val="25000"/>
                </a:schemeClr>
              </a:solidFill>
              <a:latin typeface="Roboto Light" pitchFamily="2" charset="0"/>
              <a:ea typeface="Roboto Light" pitchFamily="2" charset="0"/>
            </a:endParaRPr>
          </a:p>
        </p:txBody>
      </p:sp>
      <p:grpSp>
        <p:nvGrpSpPr>
          <p:cNvPr id="8" name="Group 7"/>
          <p:cNvGrpSpPr/>
          <p:nvPr/>
        </p:nvGrpSpPr>
        <p:grpSpPr>
          <a:xfrm>
            <a:off x="0" y="3212976"/>
            <a:ext cx="9144000" cy="2520280"/>
            <a:chOff x="0" y="2492896"/>
            <a:chExt cx="9144000" cy="2448272"/>
          </a:xfrm>
        </p:grpSpPr>
        <p:pic>
          <p:nvPicPr>
            <p:cNvPr id="10" name="Picture 2"/>
            <p:cNvPicPr>
              <a:picLocks noChangeAspect="1" noChangeArrowheads="1"/>
            </p:cNvPicPr>
            <p:nvPr/>
          </p:nvPicPr>
          <p:blipFill>
            <a:blip r:embed="rId2" cstate="print"/>
            <a:srcRect l="9128" t="40585" r="23907" b="27659"/>
            <a:stretch>
              <a:fillRect/>
            </a:stretch>
          </p:blipFill>
          <p:spPr bwMode="auto">
            <a:xfrm>
              <a:off x="0" y="2564904"/>
              <a:ext cx="9144000" cy="2232248"/>
            </a:xfrm>
            <a:prstGeom prst="rect">
              <a:avLst/>
            </a:prstGeom>
            <a:noFill/>
            <a:ln w="9525">
              <a:noFill/>
              <a:miter lim="800000"/>
              <a:headEnd/>
              <a:tailEnd/>
            </a:ln>
          </p:spPr>
        </p:pic>
        <p:sp>
          <p:nvSpPr>
            <p:cNvPr id="13" name="Rectangle 12"/>
            <p:cNvSpPr/>
            <p:nvPr/>
          </p:nvSpPr>
          <p:spPr>
            <a:xfrm>
              <a:off x="3275856" y="2492896"/>
              <a:ext cx="208823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0" y="4221088"/>
              <a:ext cx="486003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19672" y="1086411"/>
            <a:ext cx="3096344"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Compliance</a:t>
            </a:r>
            <a:endParaRPr lang="el-GR" sz="1600" b="1" dirty="0">
              <a:solidFill>
                <a:srgbClr val="F1550F"/>
              </a:solidFill>
              <a:latin typeface="Roboto Light" pitchFamily="2" charset="0"/>
              <a:ea typeface="Roboto Light" pitchFamily="2" charset="0"/>
            </a:endParaRPr>
          </a:p>
        </p:txBody>
      </p:sp>
      <p:sp>
        <p:nvSpPr>
          <p:cNvPr id="5" name="Slide Number Placeholder 4"/>
          <p:cNvSpPr>
            <a:spLocks noGrp="1"/>
          </p:cNvSpPr>
          <p:nvPr>
            <p:ph type="sldNum" sz="quarter" idx="12"/>
          </p:nvPr>
        </p:nvSpPr>
        <p:spPr/>
        <p:txBody>
          <a:bodyPr/>
          <a:lstStyle/>
          <a:p>
            <a:fld id="{150ADABE-78E1-4767-A25B-11A1B33333B5}" type="slidenum">
              <a:rPr lang="el-GR" smtClean="0"/>
              <a:pPr/>
              <a:t>13</a:t>
            </a:fld>
            <a:endParaRPr lang="el-GR" dirty="0"/>
          </a:p>
        </p:txBody>
      </p:sp>
      <p:sp>
        <p:nvSpPr>
          <p:cNvPr id="6" name="TextBox 5"/>
          <p:cNvSpPr txBox="1"/>
          <p:nvPr/>
        </p:nvSpPr>
        <p:spPr>
          <a:xfrm>
            <a:off x="1619672" y="1496973"/>
            <a:ext cx="7056784" cy="4016484"/>
          </a:xfrm>
          <a:prstGeom prst="rect">
            <a:avLst/>
          </a:prstGeom>
          <a:noFill/>
        </p:spPr>
        <p:txBody>
          <a:bodyPr wrap="square" rtlCol="0">
            <a:spAutoFit/>
          </a:bodyPr>
          <a:lstStyle/>
          <a:p>
            <a:pPr algn="just"/>
            <a:r>
              <a:rPr lang="en-US" sz="1500" dirty="0">
                <a:solidFill>
                  <a:schemeClr val="tx1">
                    <a:lumMod val="85000"/>
                    <a:lumOff val="15000"/>
                  </a:schemeClr>
                </a:solidFill>
                <a:latin typeface="Roboto Light" pitchFamily="2" charset="0"/>
                <a:ea typeface="Roboto Light" pitchFamily="2" charset="0"/>
              </a:rPr>
              <a:t>Our company is certified according to the </a:t>
            </a:r>
            <a:r>
              <a:rPr lang="en-US" sz="1500" b="1" dirty="0">
                <a:solidFill>
                  <a:schemeClr val="tx1">
                    <a:lumMod val="85000"/>
                    <a:lumOff val="15000"/>
                  </a:schemeClr>
                </a:solidFill>
                <a:latin typeface="Roboto Light" pitchFamily="2" charset="0"/>
                <a:ea typeface="Roboto Light" pitchFamily="2" charset="0"/>
              </a:rPr>
              <a:t>ISO 9001 Quality Management Standard</a:t>
            </a:r>
            <a:r>
              <a:rPr lang="en-US" sz="1500" dirty="0">
                <a:solidFill>
                  <a:schemeClr val="tx1">
                    <a:lumMod val="85000"/>
                    <a:lumOff val="15000"/>
                  </a:schemeClr>
                </a:solidFill>
                <a:latin typeface="Roboto Light" pitchFamily="2" charset="0"/>
                <a:ea typeface="Roboto Light" pitchFamily="2" charset="0"/>
              </a:rPr>
              <a:t>.  In addition, the health &amp; safety of our staff and clients is of the utmost importance and is an essential value in our corporate culture.  As such, we regularly examine our procures to ensure that we...</a:t>
            </a:r>
          </a:p>
          <a:p>
            <a:pPr algn="just"/>
            <a:endParaRPr lang="en-US" sz="1500" dirty="0">
              <a:solidFill>
                <a:schemeClr val="tx1">
                  <a:lumMod val="85000"/>
                  <a:lumOff val="15000"/>
                </a:schemeClr>
              </a:solidFill>
              <a:latin typeface="Roboto Light" pitchFamily="2" charset="0"/>
              <a:ea typeface="Roboto Light" pitchFamily="2" charset="0"/>
            </a:endParaRPr>
          </a:p>
          <a:p>
            <a:pPr lvl="1" algn="just">
              <a:buFont typeface="Arial" pitchFamily="34" charset="0"/>
              <a:buChar char="•"/>
            </a:pPr>
            <a:r>
              <a:rPr lang="en-US" sz="1500" dirty="0">
                <a:solidFill>
                  <a:schemeClr val="tx1">
                    <a:lumMod val="85000"/>
                    <a:lumOff val="15000"/>
                  </a:schemeClr>
                </a:solidFill>
                <a:latin typeface="Roboto Light" pitchFamily="2" charset="0"/>
                <a:ea typeface="Roboto Light" pitchFamily="2" charset="0"/>
              </a:rPr>
              <a:t>  Actively promote an open attitude regarding safety issues, thus  	encouraging staff to identify /report hazards  and maintain a secure 	working environment</a:t>
            </a:r>
          </a:p>
          <a:p>
            <a:pPr lvl="1" algn="just">
              <a:buFont typeface="Arial" pitchFamily="34" charset="0"/>
              <a:buChar char="•"/>
            </a:pPr>
            <a:r>
              <a:rPr lang="en-US" sz="1500" dirty="0">
                <a:solidFill>
                  <a:schemeClr val="tx1">
                    <a:lumMod val="85000"/>
                    <a:lumOff val="15000"/>
                  </a:schemeClr>
                </a:solidFill>
                <a:latin typeface="Roboto Light" pitchFamily="2" charset="0"/>
                <a:ea typeface="Roboto Light" pitchFamily="2" charset="0"/>
              </a:rPr>
              <a:t>  Communicate with our team regarding all issues affecting their 	health &amp; safety</a:t>
            </a:r>
          </a:p>
          <a:p>
            <a:pPr lvl="1" algn="just">
              <a:buFont typeface="Arial" pitchFamily="34" charset="0"/>
              <a:buChar char="•"/>
            </a:pPr>
            <a:r>
              <a:rPr lang="en-US" sz="1500" dirty="0">
                <a:solidFill>
                  <a:schemeClr val="tx1">
                    <a:lumMod val="85000"/>
                    <a:lumOff val="15000"/>
                  </a:schemeClr>
                </a:solidFill>
                <a:latin typeface="Roboto Light" pitchFamily="2" charset="0"/>
                <a:ea typeface="Roboto Light" pitchFamily="2" charset="0"/>
              </a:rPr>
              <a:t>  Strictly adhere to the laws of Greece and the EU</a:t>
            </a:r>
          </a:p>
          <a:p>
            <a:pPr algn="just"/>
            <a:r>
              <a:rPr lang="en-US" sz="1500" dirty="0">
                <a:solidFill>
                  <a:schemeClr val="tx1">
                    <a:lumMod val="85000"/>
                    <a:lumOff val="15000"/>
                  </a:schemeClr>
                </a:solidFill>
                <a:latin typeface="Roboto Light" pitchFamily="2" charset="0"/>
                <a:ea typeface="Roboto Light" pitchFamily="2" charset="0"/>
              </a:rPr>
              <a:t> </a:t>
            </a:r>
            <a:endParaRPr lang="el-GR" sz="1500" dirty="0">
              <a:solidFill>
                <a:schemeClr val="tx1">
                  <a:lumMod val="85000"/>
                  <a:lumOff val="15000"/>
                </a:schemeClr>
              </a:solidFill>
              <a:latin typeface="Roboto Light" pitchFamily="2" charset="0"/>
              <a:ea typeface="Roboto Light" pitchFamily="2" charset="0"/>
            </a:endParaRPr>
          </a:p>
          <a:p>
            <a:pPr algn="just"/>
            <a:r>
              <a:rPr lang="en-US" sz="1500" b="1" dirty="0">
                <a:solidFill>
                  <a:schemeClr val="tx1">
                    <a:lumMod val="85000"/>
                    <a:lumOff val="15000"/>
                  </a:schemeClr>
                </a:solidFill>
                <a:latin typeface="Roboto Light" pitchFamily="2" charset="0"/>
                <a:ea typeface="Roboto Light" pitchFamily="2" charset="0"/>
              </a:rPr>
              <a:t>A&amp;G</a:t>
            </a:r>
            <a:r>
              <a:rPr lang="en-US" sz="1500" dirty="0">
                <a:solidFill>
                  <a:schemeClr val="tx1">
                    <a:lumMod val="85000"/>
                    <a:lumOff val="15000"/>
                  </a:schemeClr>
                </a:solidFill>
                <a:latin typeface="Roboto Light" pitchFamily="2" charset="0"/>
                <a:ea typeface="Roboto Light" pitchFamily="2" charset="0"/>
              </a:rPr>
              <a:t> complies with the Certified Health and Safety Management System in accordance with the </a:t>
            </a:r>
            <a:r>
              <a:rPr lang="en-US" sz="1500" b="1" dirty="0">
                <a:solidFill>
                  <a:schemeClr val="tx1">
                    <a:lumMod val="85000"/>
                    <a:lumOff val="15000"/>
                  </a:schemeClr>
                </a:solidFill>
                <a:latin typeface="Roboto Light" pitchFamily="2" charset="0"/>
                <a:ea typeface="Roboto Light" pitchFamily="2" charset="0"/>
              </a:rPr>
              <a:t>ISO 45001 </a:t>
            </a:r>
            <a:r>
              <a:rPr lang="en-US" sz="1500" dirty="0">
                <a:solidFill>
                  <a:schemeClr val="tx1">
                    <a:lumMod val="85000"/>
                    <a:lumOff val="15000"/>
                  </a:schemeClr>
                </a:solidFill>
                <a:latin typeface="Roboto Light" pitchFamily="2" charset="0"/>
                <a:ea typeface="Roboto Light" pitchFamily="2" charset="0"/>
              </a:rPr>
              <a:t>standard. In this context, all procedures conducted for monitoring and evaluation of health and safety, contribute to the successful prevention of accidents, injuries and occupational diseases, while ensuring collaborative and comprehensive protection.</a:t>
            </a:r>
            <a:r>
              <a:rPr lang="el-GR" sz="1500" dirty="0">
                <a:solidFill>
                  <a:schemeClr val="tx1">
                    <a:lumMod val="85000"/>
                    <a:lumOff val="15000"/>
                  </a:schemeClr>
                </a:solidFill>
                <a:latin typeface="Roboto Light" pitchFamily="2" charset="0"/>
                <a:ea typeface="Roboto Light" pitchFamily="2" charset="0"/>
              </a:rPr>
              <a:t> </a:t>
            </a:r>
          </a:p>
        </p:txBody>
      </p:sp>
      <p:pic>
        <p:nvPicPr>
          <p:cNvPr id="1026" name="Picture 2">
            <a:extLst>
              <a:ext uri="{FF2B5EF4-FFF2-40B4-BE49-F238E27FC236}">
                <a16:creationId xmlns:a16="http://schemas.microsoft.com/office/drawing/2014/main" id="{6768EFAF-2029-AD7B-5824-9E10B3E89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5733256"/>
            <a:ext cx="6667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D85238E5-88D1-3EBA-218B-CC85334F4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460" y="5733256"/>
            <a:ext cx="666750" cy="666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19672" y="1086411"/>
            <a:ext cx="3096344"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Safety Comes First</a:t>
            </a:r>
            <a:endParaRPr lang="el-GR" sz="1600" b="1" dirty="0">
              <a:solidFill>
                <a:srgbClr val="F1550F"/>
              </a:solidFill>
              <a:latin typeface="Roboto Light" pitchFamily="2" charset="0"/>
              <a:ea typeface="Roboto Light" pitchFamily="2" charset="0"/>
            </a:endParaRPr>
          </a:p>
        </p:txBody>
      </p:sp>
      <p:sp>
        <p:nvSpPr>
          <p:cNvPr id="5" name="Slide Number Placeholder 4"/>
          <p:cNvSpPr>
            <a:spLocks noGrp="1"/>
          </p:cNvSpPr>
          <p:nvPr>
            <p:ph type="sldNum" sz="quarter" idx="12"/>
          </p:nvPr>
        </p:nvSpPr>
        <p:spPr/>
        <p:txBody>
          <a:bodyPr/>
          <a:lstStyle/>
          <a:p>
            <a:fld id="{150ADABE-78E1-4767-A25B-11A1B33333B5}" type="slidenum">
              <a:rPr lang="el-GR" smtClean="0"/>
              <a:pPr/>
              <a:t>14</a:t>
            </a:fld>
            <a:endParaRPr lang="el-GR" dirty="0"/>
          </a:p>
        </p:txBody>
      </p:sp>
      <p:sp>
        <p:nvSpPr>
          <p:cNvPr id="6" name="TextBox 5"/>
          <p:cNvSpPr txBox="1"/>
          <p:nvPr/>
        </p:nvSpPr>
        <p:spPr>
          <a:xfrm>
            <a:off x="1619672" y="1496973"/>
            <a:ext cx="7056784" cy="5055230"/>
          </a:xfrm>
          <a:prstGeom prst="rect">
            <a:avLst/>
          </a:prstGeom>
          <a:noFill/>
        </p:spPr>
        <p:txBody>
          <a:bodyPr wrap="square" rtlCol="0">
            <a:spAutoFit/>
          </a:bodyPr>
          <a:lstStyle/>
          <a:p>
            <a:pPr algn="just"/>
            <a:r>
              <a:rPr lang="en-US" sz="1500" dirty="0">
                <a:solidFill>
                  <a:schemeClr val="tx1">
                    <a:lumMod val="85000"/>
                    <a:lumOff val="15000"/>
                  </a:schemeClr>
                </a:solidFill>
                <a:latin typeface="Roboto Light" pitchFamily="2" charset="0"/>
                <a:ea typeface="Roboto Light" pitchFamily="2" charset="0"/>
              </a:rPr>
              <a:t>We pride ourselves for having </a:t>
            </a:r>
            <a:r>
              <a:rPr lang="en-US" sz="1500" b="1" dirty="0">
                <a:solidFill>
                  <a:schemeClr val="tx1">
                    <a:lumMod val="85000"/>
                    <a:lumOff val="15000"/>
                  </a:schemeClr>
                </a:solidFill>
                <a:latin typeface="Roboto Light" pitchFamily="2" charset="0"/>
                <a:ea typeface="Roboto Light" pitchFamily="2" charset="0"/>
              </a:rPr>
              <a:t>zero serious accidents or injuries to date</a:t>
            </a:r>
            <a:r>
              <a:rPr lang="en-US" sz="1500" dirty="0">
                <a:solidFill>
                  <a:schemeClr val="tx1">
                    <a:lumMod val="85000"/>
                    <a:lumOff val="15000"/>
                  </a:schemeClr>
                </a:solidFill>
                <a:latin typeface="Roboto Light" pitchFamily="2" charset="0"/>
                <a:ea typeface="Roboto Light" pitchFamily="2" charset="0"/>
              </a:rPr>
              <a:t>.  Our employees are trained to take care of their health &amp; protect themselves against potential hazards and accidents.</a:t>
            </a:r>
          </a:p>
          <a:p>
            <a:pPr algn="just"/>
            <a:endParaRPr lang="en-US" sz="1500" dirty="0">
              <a:solidFill>
                <a:schemeClr val="tx1">
                  <a:lumMod val="85000"/>
                  <a:lumOff val="15000"/>
                </a:schemeClr>
              </a:solidFill>
              <a:latin typeface="Roboto Light" pitchFamily="2" charset="0"/>
              <a:ea typeface="Roboto Light" pitchFamily="2" charset="0"/>
            </a:endParaRPr>
          </a:p>
          <a:p>
            <a:pPr algn="just"/>
            <a:r>
              <a:rPr lang="en-US" sz="1500" dirty="0">
                <a:solidFill>
                  <a:schemeClr val="tx1">
                    <a:lumMod val="85000"/>
                    <a:lumOff val="15000"/>
                  </a:schemeClr>
                </a:solidFill>
                <a:latin typeface="Roboto Light" pitchFamily="2" charset="0"/>
                <a:ea typeface="Roboto Light" pitchFamily="2" charset="0"/>
              </a:rPr>
              <a:t>In addition, a Safety Technician oversees every project and confirms that we adhere to the following:</a:t>
            </a:r>
            <a:endParaRPr lang="el-GR" sz="1500" dirty="0">
              <a:solidFill>
                <a:schemeClr val="tx1">
                  <a:lumMod val="85000"/>
                  <a:lumOff val="15000"/>
                </a:schemeClr>
              </a:solidFill>
              <a:latin typeface="Roboto Light" pitchFamily="2" charset="0"/>
              <a:ea typeface="Roboto Light" pitchFamily="2" charset="0"/>
            </a:endParaRPr>
          </a:p>
          <a:p>
            <a:pPr algn="just"/>
            <a:r>
              <a:rPr lang="en-US" sz="1500" dirty="0">
                <a:solidFill>
                  <a:schemeClr val="tx1">
                    <a:lumMod val="85000"/>
                    <a:lumOff val="15000"/>
                  </a:schemeClr>
                </a:solidFill>
                <a:latin typeface="Roboto Light" pitchFamily="2" charset="0"/>
                <a:ea typeface="Roboto Light" pitchFamily="2" charset="0"/>
              </a:rPr>
              <a:t> </a:t>
            </a:r>
            <a:endParaRPr lang="el-GR" sz="1500" dirty="0">
              <a:solidFill>
                <a:schemeClr val="tx1">
                  <a:lumMod val="85000"/>
                  <a:lumOff val="15000"/>
                </a:schemeClr>
              </a:solidFill>
              <a:latin typeface="Roboto Light" pitchFamily="2" charset="0"/>
              <a:ea typeface="Roboto Light" pitchFamily="2" charset="0"/>
            </a:endParaRP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Issuance of all necessary operating &amp; handling licenses for all machinery, 	facilities, and staff</a:t>
            </a:r>
            <a:endParaRPr lang="el-GR" sz="1500" dirty="0">
              <a:solidFill>
                <a:schemeClr val="tx1">
                  <a:lumMod val="85000"/>
                  <a:lumOff val="15000"/>
                </a:schemeClr>
              </a:solidFill>
              <a:latin typeface="Roboto Light" pitchFamily="2" charset="0"/>
              <a:ea typeface="Roboto Light" pitchFamily="2" charset="0"/>
            </a:endParaRP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Signage and sufficient lighting throughout the premises</a:t>
            </a:r>
            <a:endParaRPr lang="el-GR" sz="1500" dirty="0">
              <a:solidFill>
                <a:schemeClr val="tx1">
                  <a:lumMod val="85000"/>
                  <a:lumOff val="15000"/>
                </a:schemeClr>
              </a:solidFill>
              <a:latin typeface="Roboto Light" pitchFamily="2" charset="0"/>
              <a:ea typeface="Roboto Light" pitchFamily="2" charset="0"/>
            </a:endParaRP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Safety attire (helmets, goggles, vest, gloves, safety shoes)</a:t>
            </a:r>
            <a:endParaRPr lang="el-GR" sz="1500" dirty="0">
              <a:solidFill>
                <a:schemeClr val="tx1">
                  <a:lumMod val="85000"/>
                  <a:lumOff val="15000"/>
                </a:schemeClr>
              </a:solidFill>
              <a:latin typeface="Roboto Light" pitchFamily="2" charset="0"/>
              <a:ea typeface="Roboto Light" pitchFamily="2" charset="0"/>
            </a:endParaRP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Recurrent training of staff and periodic safety &amp; fire drills, as well as crisis 	management seminars</a:t>
            </a:r>
            <a:endParaRPr lang="el-GR" sz="1500" dirty="0">
              <a:solidFill>
                <a:schemeClr val="tx1">
                  <a:lumMod val="85000"/>
                  <a:lumOff val="15000"/>
                </a:schemeClr>
              </a:solidFill>
              <a:latin typeface="Roboto Light" pitchFamily="2" charset="0"/>
              <a:ea typeface="Roboto Light" pitchFamily="2" charset="0"/>
            </a:endParaRP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Safety systems drills and safe workplace evaluation</a:t>
            </a:r>
            <a:endParaRPr lang="el-GR" sz="1500" dirty="0">
              <a:solidFill>
                <a:schemeClr val="tx1">
                  <a:lumMod val="85000"/>
                  <a:lumOff val="15000"/>
                </a:schemeClr>
              </a:solidFill>
              <a:latin typeface="Roboto Light" pitchFamily="2" charset="0"/>
              <a:ea typeface="Roboto Light" pitchFamily="2" charset="0"/>
            </a:endParaRP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Statistical monitoring of accidents </a:t>
            </a: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First Aid Training of the staff by public hospital institutions</a:t>
            </a:r>
            <a:endParaRPr lang="el-GR" sz="1500" dirty="0">
              <a:solidFill>
                <a:schemeClr val="tx1">
                  <a:lumMod val="85000"/>
                  <a:lumOff val="15000"/>
                </a:schemeClr>
              </a:solidFill>
              <a:latin typeface="Roboto Light" pitchFamily="2" charset="0"/>
              <a:ea typeface="Roboto Light" pitchFamily="2" charset="0"/>
            </a:endParaRPr>
          </a:p>
          <a:p>
            <a:pPr algn="just"/>
            <a:r>
              <a:rPr lang="el-GR" sz="1500" dirty="0">
                <a:solidFill>
                  <a:schemeClr val="tx1">
                    <a:lumMod val="85000"/>
                    <a:lumOff val="15000"/>
                  </a:schemeClr>
                </a:solidFill>
                <a:latin typeface="Roboto Light" pitchFamily="2" charset="0"/>
                <a:ea typeface="Roboto Light" pitchFamily="2"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p:txBody>
          <a:bodyPr/>
          <a:lstStyle/>
          <a:p>
            <a:fld id="{150ADABE-78E1-4767-A25B-11A1B33333B5}" type="slidenum">
              <a:rPr lang="el-GR" smtClean="0"/>
              <a:pPr/>
              <a:t>15</a:t>
            </a:fld>
            <a:endParaRPr lang="el-GR" dirty="0"/>
          </a:p>
        </p:txBody>
      </p:sp>
      <p:sp>
        <p:nvSpPr>
          <p:cNvPr id="9" name="TextBox 8"/>
          <p:cNvSpPr txBox="1"/>
          <p:nvPr/>
        </p:nvSpPr>
        <p:spPr>
          <a:xfrm>
            <a:off x="1647204" y="5806425"/>
            <a:ext cx="4724996" cy="430887"/>
          </a:xfrm>
          <a:prstGeom prst="rect">
            <a:avLst/>
          </a:prstGeom>
          <a:noFill/>
        </p:spPr>
        <p:txBody>
          <a:bodyPr wrap="square" rtlCol="0">
            <a:spAutoFit/>
          </a:bodyPr>
          <a:lstStyle/>
          <a:p>
            <a:r>
              <a:rPr lang="en-US" sz="2200" b="1" dirty="0">
                <a:solidFill>
                  <a:schemeClr val="tx1">
                    <a:lumMod val="75000"/>
                    <a:lumOff val="25000"/>
                  </a:schemeClr>
                </a:solidFill>
                <a:latin typeface="Roboto Light" pitchFamily="2" charset="0"/>
                <a:ea typeface="Roboto Light" pitchFamily="2" charset="0"/>
              </a:rPr>
              <a:t>Specialized Services</a:t>
            </a:r>
            <a:endParaRPr lang="el-GR" sz="2200" b="1" dirty="0">
              <a:solidFill>
                <a:schemeClr val="tx1">
                  <a:lumMod val="75000"/>
                  <a:lumOff val="25000"/>
                </a:schemeClr>
              </a:solidFill>
              <a:latin typeface="Roboto Light" pitchFamily="2" charset="0"/>
              <a:ea typeface="Roboto Light" pitchFamily="2" charset="0"/>
            </a:endParaRPr>
          </a:p>
        </p:txBody>
      </p:sp>
      <p:grpSp>
        <p:nvGrpSpPr>
          <p:cNvPr id="8" name="Group 7"/>
          <p:cNvGrpSpPr/>
          <p:nvPr/>
        </p:nvGrpSpPr>
        <p:grpSpPr>
          <a:xfrm>
            <a:off x="0" y="3212976"/>
            <a:ext cx="9144000" cy="2520280"/>
            <a:chOff x="0" y="2492896"/>
            <a:chExt cx="9144000" cy="2448272"/>
          </a:xfrm>
        </p:grpSpPr>
        <p:pic>
          <p:nvPicPr>
            <p:cNvPr id="10" name="Picture 2"/>
            <p:cNvPicPr>
              <a:picLocks noChangeAspect="1" noChangeArrowheads="1"/>
            </p:cNvPicPr>
            <p:nvPr/>
          </p:nvPicPr>
          <p:blipFill>
            <a:blip r:embed="rId2" cstate="print"/>
            <a:srcRect l="9128" t="40585" r="23907" b="27659"/>
            <a:stretch>
              <a:fillRect/>
            </a:stretch>
          </p:blipFill>
          <p:spPr bwMode="auto">
            <a:xfrm>
              <a:off x="0" y="2564904"/>
              <a:ext cx="9144000" cy="2232248"/>
            </a:xfrm>
            <a:prstGeom prst="rect">
              <a:avLst/>
            </a:prstGeom>
            <a:noFill/>
            <a:ln w="9525">
              <a:noFill/>
              <a:miter lim="800000"/>
              <a:headEnd/>
              <a:tailEnd/>
            </a:ln>
          </p:spPr>
        </p:pic>
        <p:sp>
          <p:nvSpPr>
            <p:cNvPr id="13" name="Rectangle 12"/>
            <p:cNvSpPr/>
            <p:nvPr/>
          </p:nvSpPr>
          <p:spPr>
            <a:xfrm>
              <a:off x="3275856" y="2492896"/>
              <a:ext cx="208823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0" y="4221088"/>
              <a:ext cx="486003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19672" y="1086411"/>
            <a:ext cx="3096344"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Electrical Works</a:t>
            </a:r>
            <a:endParaRPr lang="el-GR" sz="1600" b="1" dirty="0">
              <a:solidFill>
                <a:srgbClr val="F1550F"/>
              </a:solidFill>
              <a:latin typeface="Roboto Light" pitchFamily="2" charset="0"/>
              <a:ea typeface="Roboto Light" pitchFamily="2" charset="0"/>
            </a:endParaRPr>
          </a:p>
        </p:txBody>
      </p:sp>
      <p:sp>
        <p:nvSpPr>
          <p:cNvPr id="5" name="Slide Number Placeholder 4"/>
          <p:cNvSpPr>
            <a:spLocks noGrp="1"/>
          </p:cNvSpPr>
          <p:nvPr>
            <p:ph type="sldNum" sz="quarter" idx="12"/>
          </p:nvPr>
        </p:nvSpPr>
        <p:spPr/>
        <p:txBody>
          <a:bodyPr/>
          <a:lstStyle/>
          <a:p>
            <a:fld id="{150ADABE-78E1-4767-A25B-11A1B33333B5}" type="slidenum">
              <a:rPr lang="el-GR" smtClean="0"/>
              <a:pPr/>
              <a:t>16</a:t>
            </a:fld>
            <a:endParaRPr lang="el-GR" dirty="0"/>
          </a:p>
        </p:txBody>
      </p:sp>
      <p:sp>
        <p:nvSpPr>
          <p:cNvPr id="6" name="TextBox 5"/>
          <p:cNvSpPr txBox="1"/>
          <p:nvPr/>
        </p:nvSpPr>
        <p:spPr>
          <a:xfrm>
            <a:off x="1619672" y="1496973"/>
            <a:ext cx="7056784" cy="4016484"/>
          </a:xfrm>
          <a:prstGeom prst="rect">
            <a:avLst/>
          </a:prstGeom>
          <a:noFill/>
        </p:spPr>
        <p:txBody>
          <a:bodyPr wrap="square" rtlCol="0">
            <a:spAutoFit/>
          </a:bodyPr>
          <a:lstStyle/>
          <a:p>
            <a:pPr algn="just"/>
            <a:r>
              <a:rPr lang="en-US" sz="1500" b="1" dirty="0">
                <a:solidFill>
                  <a:schemeClr val="tx1">
                    <a:lumMod val="85000"/>
                    <a:lumOff val="15000"/>
                  </a:schemeClr>
                </a:solidFill>
                <a:latin typeface="Roboto Light" pitchFamily="2" charset="0"/>
                <a:ea typeface="Roboto Light" pitchFamily="2" charset="0"/>
              </a:rPr>
              <a:t>A&amp;G </a:t>
            </a:r>
            <a:r>
              <a:rPr lang="en-US" sz="1500" dirty="0">
                <a:solidFill>
                  <a:schemeClr val="tx1">
                    <a:lumMod val="85000"/>
                    <a:lumOff val="15000"/>
                  </a:schemeClr>
                </a:solidFill>
                <a:latin typeface="Roboto Light" pitchFamily="2" charset="0"/>
                <a:ea typeface="Roboto Light" pitchFamily="2" charset="0"/>
              </a:rPr>
              <a:t>offers a full range of electrical services related to the construction of every project application:</a:t>
            </a:r>
            <a:endParaRPr lang="el-GR" sz="1500" dirty="0">
              <a:solidFill>
                <a:schemeClr val="tx1">
                  <a:lumMod val="85000"/>
                  <a:lumOff val="15000"/>
                </a:schemeClr>
              </a:solidFill>
              <a:latin typeface="Roboto Light" pitchFamily="2" charset="0"/>
              <a:ea typeface="Roboto Light" pitchFamily="2" charset="0"/>
            </a:endParaRP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Medium Voltage Substation Installation</a:t>
            </a:r>
            <a:endParaRPr lang="el-GR" sz="1500" dirty="0">
              <a:solidFill>
                <a:schemeClr val="tx1">
                  <a:lumMod val="85000"/>
                  <a:lumOff val="15000"/>
                </a:schemeClr>
              </a:solidFill>
              <a:latin typeface="Roboto Light" pitchFamily="2" charset="0"/>
              <a:ea typeface="Roboto Light" pitchFamily="2" charset="0"/>
            </a:endParaRP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Power &amp; Lighting Installation</a:t>
            </a:r>
            <a:endParaRPr lang="el-GR" sz="1500" dirty="0">
              <a:solidFill>
                <a:schemeClr val="tx1">
                  <a:lumMod val="85000"/>
                  <a:lumOff val="15000"/>
                </a:schemeClr>
              </a:solidFill>
              <a:latin typeface="Roboto Light" pitchFamily="2" charset="0"/>
              <a:ea typeface="Roboto Light" pitchFamily="2" charset="0"/>
            </a:endParaRP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Grounding </a:t>
            </a:r>
            <a:endParaRPr lang="el-GR" sz="1500" dirty="0">
              <a:solidFill>
                <a:schemeClr val="tx1">
                  <a:lumMod val="85000"/>
                  <a:lumOff val="15000"/>
                </a:schemeClr>
              </a:solidFill>
              <a:latin typeface="Roboto Light" pitchFamily="2" charset="0"/>
              <a:ea typeface="Roboto Light" pitchFamily="2" charset="0"/>
            </a:endParaRP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Low Voltage Electrical Installation </a:t>
            </a:r>
            <a:endParaRPr lang="el-GR" sz="1500" dirty="0">
              <a:solidFill>
                <a:schemeClr val="tx1">
                  <a:lumMod val="85000"/>
                  <a:lumOff val="15000"/>
                </a:schemeClr>
              </a:solidFill>
              <a:latin typeface="Roboto Light" pitchFamily="2" charset="0"/>
              <a:ea typeface="Roboto Light" pitchFamily="2" charset="0"/>
            </a:endParaRPr>
          </a:p>
          <a:p>
            <a:pPr marL="898525" lvl="1" indent="268288" algn="just">
              <a:lnSpc>
                <a:spcPct val="150000"/>
              </a:lnSpc>
              <a:buFont typeface="Arial" pitchFamily="34" charset="0"/>
              <a:buChar char="•"/>
            </a:pPr>
            <a:r>
              <a:rPr lang="en-US" sz="1500" dirty="0">
                <a:solidFill>
                  <a:schemeClr val="tx1">
                    <a:lumMod val="85000"/>
                    <a:lumOff val="15000"/>
                  </a:schemeClr>
                </a:solidFill>
                <a:latin typeface="Roboto Light" pitchFamily="2" charset="0"/>
                <a:ea typeface="Roboto Light" pitchFamily="2" charset="0"/>
              </a:rPr>
              <a:t>Structured Cabling (Data-Voice)</a:t>
            </a:r>
          </a:p>
          <a:p>
            <a:pPr marL="898525" lvl="1" indent="268288" algn="just">
              <a:lnSpc>
                <a:spcPct val="150000"/>
              </a:lnSpc>
              <a:buFont typeface="Arial" pitchFamily="34" charset="0"/>
              <a:buChar char="•"/>
            </a:pPr>
            <a:r>
              <a:rPr lang="en-US" sz="1500" dirty="0">
                <a:solidFill>
                  <a:schemeClr val="tx1">
                    <a:lumMod val="85000"/>
                    <a:lumOff val="15000"/>
                  </a:schemeClr>
                </a:solidFill>
                <a:latin typeface="Roboto Light" pitchFamily="2" charset="0"/>
                <a:ea typeface="Roboto Light" pitchFamily="2" charset="0"/>
              </a:rPr>
              <a:t>Security Systems (Alarm, Access Control) </a:t>
            </a:r>
          </a:p>
          <a:p>
            <a:pPr marL="898525" lvl="1" indent="268288" algn="just">
              <a:lnSpc>
                <a:spcPct val="150000"/>
              </a:lnSpc>
              <a:buFont typeface="Arial" pitchFamily="34" charset="0"/>
              <a:buChar char="•"/>
            </a:pPr>
            <a:r>
              <a:rPr lang="en-US" sz="1500" dirty="0">
                <a:solidFill>
                  <a:schemeClr val="tx1">
                    <a:lumMod val="85000"/>
                    <a:lumOff val="15000"/>
                  </a:schemeClr>
                </a:solidFill>
                <a:latin typeface="Roboto Light" pitchFamily="2" charset="0"/>
                <a:ea typeface="Roboto Light" pitchFamily="2" charset="0"/>
              </a:rPr>
              <a:t>Fire Detection</a:t>
            </a:r>
          </a:p>
          <a:p>
            <a:pPr marL="898525" lvl="1" indent="268288" algn="just">
              <a:lnSpc>
                <a:spcPct val="150000"/>
              </a:lnSpc>
              <a:buFont typeface="Arial" pitchFamily="34" charset="0"/>
              <a:buChar char="•"/>
            </a:pPr>
            <a:r>
              <a:rPr lang="en-US" sz="1500" dirty="0">
                <a:solidFill>
                  <a:schemeClr val="tx1">
                    <a:lumMod val="85000"/>
                    <a:lumOff val="15000"/>
                  </a:schemeClr>
                </a:solidFill>
                <a:latin typeface="Roboto Light" pitchFamily="2" charset="0"/>
                <a:ea typeface="Roboto Light" pitchFamily="2" charset="0"/>
              </a:rPr>
              <a:t>Closed Circuit Television (CCTV)</a:t>
            </a:r>
          </a:p>
          <a:p>
            <a:pPr marL="898525" lvl="1" indent="268288" algn="just">
              <a:lnSpc>
                <a:spcPct val="150000"/>
              </a:lnSpc>
              <a:buFont typeface="Arial" pitchFamily="34" charset="0"/>
              <a:buChar char="•"/>
            </a:pPr>
            <a:r>
              <a:rPr lang="el-GR" sz="1500" dirty="0" err="1">
                <a:solidFill>
                  <a:schemeClr val="tx1">
                    <a:lumMod val="85000"/>
                    <a:lumOff val="15000"/>
                  </a:schemeClr>
                </a:solidFill>
                <a:latin typeface="Roboto Light" pitchFamily="2" charset="0"/>
                <a:ea typeface="Roboto Light" pitchFamily="2" charset="0"/>
              </a:rPr>
              <a:t>Building</a:t>
            </a:r>
            <a:r>
              <a:rPr lang="el-GR" sz="1500" dirty="0">
                <a:solidFill>
                  <a:schemeClr val="tx1">
                    <a:lumMod val="85000"/>
                    <a:lumOff val="15000"/>
                  </a:schemeClr>
                </a:solidFill>
                <a:latin typeface="Roboto Light" pitchFamily="2" charset="0"/>
                <a:ea typeface="Roboto Light" pitchFamily="2" charset="0"/>
              </a:rPr>
              <a:t> </a:t>
            </a:r>
            <a:r>
              <a:rPr lang="el-GR" sz="1500" dirty="0" err="1">
                <a:solidFill>
                  <a:schemeClr val="tx1">
                    <a:lumMod val="85000"/>
                    <a:lumOff val="15000"/>
                  </a:schemeClr>
                </a:solidFill>
                <a:latin typeface="Roboto Light" pitchFamily="2" charset="0"/>
                <a:ea typeface="Roboto Light" pitchFamily="2" charset="0"/>
              </a:rPr>
              <a:t>Management</a:t>
            </a:r>
            <a:r>
              <a:rPr lang="el-GR" sz="1500" dirty="0">
                <a:solidFill>
                  <a:schemeClr val="tx1">
                    <a:lumMod val="85000"/>
                    <a:lumOff val="15000"/>
                  </a:schemeClr>
                </a:solidFill>
                <a:latin typeface="Roboto Light" pitchFamily="2" charset="0"/>
                <a:ea typeface="Roboto Light" pitchFamily="2" charset="0"/>
              </a:rPr>
              <a:t> </a:t>
            </a:r>
            <a:r>
              <a:rPr lang="el-GR" sz="1500" dirty="0" err="1">
                <a:solidFill>
                  <a:schemeClr val="tx1">
                    <a:lumMod val="85000"/>
                    <a:lumOff val="15000"/>
                  </a:schemeClr>
                </a:solidFill>
                <a:latin typeface="Roboto Light" pitchFamily="2" charset="0"/>
                <a:ea typeface="Roboto Light" pitchFamily="2" charset="0"/>
              </a:rPr>
              <a:t>System</a:t>
            </a:r>
            <a:r>
              <a:rPr lang="el-GR" sz="1500" dirty="0">
                <a:solidFill>
                  <a:schemeClr val="tx1">
                    <a:lumMod val="85000"/>
                    <a:lumOff val="15000"/>
                  </a:schemeClr>
                </a:solidFill>
                <a:latin typeface="Roboto Light" pitchFamily="2" charset="0"/>
                <a:ea typeface="Roboto Light" pitchFamily="2" charset="0"/>
              </a:rPr>
              <a:t> (BMS)</a:t>
            </a:r>
            <a:endParaRPr lang="en-US" sz="1500" dirty="0">
              <a:solidFill>
                <a:schemeClr val="tx1">
                  <a:lumMod val="85000"/>
                  <a:lumOff val="15000"/>
                </a:schemeClr>
              </a:solidFill>
              <a:latin typeface="Roboto Light" pitchFamily="2" charset="0"/>
              <a:ea typeface="Roboto Light" pitchFamily="2" charset="0"/>
            </a:endParaRPr>
          </a:p>
          <a:p>
            <a:pPr marL="898525" lvl="1" indent="268288" algn="just">
              <a:lnSpc>
                <a:spcPct val="150000"/>
              </a:lnSpc>
              <a:buFont typeface="Arial" pitchFamily="34" charset="0"/>
              <a:buChar char="•"/>
            </a:pPr>
            <a:r>
              <a:rPr lang="en-US" sz="1500" dirty="0">
                <a:solidFill>
                  <a:schemeClr val="tx1">
                    <a:lumMod val="85000"/>
                    <a:lumOff val="15000"/>
                  </a:schemeClr>
                </a:solidFill>
                <a:latin typeface="Roboto Light" pitchFamily="2" charset="0"/>
                <a:ea typeface="Roboto Light" pitchFamily="2" charset="0"/>
              </a:rPr>
              <a:t>Building Automation (</a:t>
            </a:r>
            <a:r>
              <a:rPr lang="en-US" sz="1500" dirty="0" err="1">
                <a:solidFill>
                  <a:schemeClr val="tx1">
                    <a:lumMod val="85000"/>
                    <a:lumOff val="15000"/>
                  </a:schemeClr>
                </a:solidFill>
                <a:latin typeface="Roboto Light" pitchFamily="2" charset="0"/>
                <a:ea typeface="Roboto Light" pitchFamily="2" charset="0"/>
              </a:rPr>
              <a:t>Instubus</a:t>
            </a:r>
            <a:r>
              <a:rPr lang="en-US" sz="1500" dirty="0">
                <a:solidFill>
                  <a:schemeClr val="tx1">
                    <a:lumMod val="85000"/>
                    <a:lumOff val="15000"/>
                  </a:schemeClr>
                </a:solidFill>
                <a:latin typeface="Roboto Light" pitchFamily="2" charset="0"/>
                <a:ea typeface="Roboto Light" pitchFamily="2" charset="0"/>
              </a:rPr>
              <a:t>)</a:t>
            </a:r>
            <a:endParaRPr lang="el-GR" sz="1500" dirty="0">
              <a:solidFill>
                <a:schemeClr val="tx1">
                  <a:lumMod val="85000"/>
                  <a:lumOff val="15000"/>
                </a:schemeClr>
              </a:solidFill>
              <a:latin typeface="Roboto Light" pitchFamily="2" charset="0"/>
              <a:ea typeface="Roboto Light"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19672" y="1086411"/>
            <a:ext cx="3096344"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Mechanical Works</a:t>
            </a:r>
            <a:endParaRPr lang="el-GR" sz="1600" b="1" dirty="0">
              <a:solidFill>
                <a:srgbClr val="F1550F"/>
              </a:solidFill>
              <a:latin typeface="Roboto Light" pitchFamily="2" charset="0"/>
              <a:ea typeface="Roboto Light" pitchFamily="2" charset="0"/>
            </a:endParaRPr>
          </a:p>
        </p:txBody>
      </p:sp>
      <p:sp>
        <p:nvSpPr>
          <p:cNvPr id="5" name="Slide Number Placeholder 4"/>
          <p:cNvSpPr>
            <a:spLocks noGrp="1"/>
          </p:cNvSpPr>
          <p:nvPr>
            <p:ph type="sldNum" sz="quarter" idx="12"/>
          </p:nvPr>
        </p:nvSpPr>
        <p:spPr/>
        <p:txBody>
          <a:bodyPr/>
          <a:lstStyle/>
          <a:p>
            <a:fld id="{150ADABE-78E1-4767-A25B-11A1B33333B5}" type="slidenum">
              <a:rPr lang="el-GR" smtClean="0"/>
              <a:pPr/>
              <a:t>17</a:t>
            </a:fld>
            <a:endParaRPr lang="el-GR" dirty="0"/>
          </a:p>
        </p:txBody>
      </p:sp>
      <p:sp>
        <p:nvSpPr>
          <p:cNvPr id="6" name="TextBox 5"/>
          <p:cNvSpPr txBox="1"/>
          <p:nvPr/>
        </p:nvSpPr>
        <p:spPr>
          <a:xfrm>
            <a:off x="1619672" y="1496973"/>
            <a:ext cx="7056784" cy="3208571"/>
          </a:xfrm>
          <a:prstGeom prst="rect">
            <a:avLst/>
          </a:prstGeom>
          <a:noFill/>
        </p:spPr>
        <p:txBody>
          <a:bodyPr wrap="square" rtlCol="0">
            <a:spAutoFit/>
          </a:bodyPr>
          <a:lstStyle/>
          <a:p>
            <a:pPr algn="just" fontAlgn="base"/>
            <a:r>
              <a:rPr lang="en-US" sz="1500" dirty="0">
                <a:solidFill>
                  <a:schemeClr val="tx1">
                    <a:lumMod val="85000"/>
                    <a:lumOff val="15000"/>
                  </a:schemeClr>
                </a:solidFill>
                <a:latin typeface="Roboto Light" pitchFamily="2" charset="0"/>
                <a:ea typeface="Roboto Light" pitchFamily="2" charset="0"/>
              </a:rPr>
              <a:t>In order to provide comprehensive services to our clients, vertical integration has become an important aspect of our development strategy.  </a:t>
            </a:r>
          </a:p>
          <a:p>
            <a:pPr algn="just" fontAlgn="base"/>
            <a:endParaRPr lang="en-US" sz="1500" dirty="0">
              <a:solidFill>
                <a:schemeClr val="tx1">
                  <a:lumMod val="85000"/>
                  <a:lumOff val="15000"/>
                </a:schemeClr>
              </a:solidFill>
              <a:latin typeface="Roboto Light" pitchFamily="2" charset="0"/>
              <a:ea typeface="Roboto Light" pitchFamily="2" charset="0"/>
            </a:endParaRPr>
          </a:p>
          <a:p>
            <a:pPr algn="just" fontAlgn="base"/>
            <a:r>
              <a:rPr lang="en-US" sz="1500" dirty="0">
                <a:solidFill>
                  <a:schemeClr val="tx1">
                    <a:lumMod val="85000"/>
                    <a:lumOff val="15000"/>
                  </a:schemeClr>
                </a:solidFill>
                <a:latin typeface="Roboto Light" pitchFamily="2" charset="0"/>
                <a:ea typeface="Roboto Light" pitchFamily="2" charset="0"/>
              </a:rPr>
              <a:t>For this reason, </a:t>
            </a:r>
            <a:r>
              <a:rPr lang="en-US" sz="1500" b="1" dirty="0">
                <a:solidFill>
                  <a:schemeClr val="tx1">
                    <a:lumMod val="85000"/>
                    <a:lumOff val="15000"/>
                  </a:schemeClr>
                </a:solidFill>
                <a:latin typeface="Roboto Light" pitchFamily="2" charset="0"/>
                <a:ea typeface="Roboto Light" pitchFamily="2" charset="0"/>
              </a:rPr>
              <a:t>A&amp;G </a:t>
            </a:r>
            <a:r>
              <a:rPr lang="en-US" sz="1500" dirty="0">
                <a:solidFill>
                  <a:schemeClr val="tx1">
                    <a:lumMod val="85000"/>
                    <a:lumOff val="15000"/>
                  </a:schemeClr>
                </a:solidFill>
                <a:latin typeface="Roboto Light" pitchFamily="2" charset="0"/>
                <a:ea typeface="Roboto Light" pitchFamily="2" charset="0"/>
              </a:rPr>
              <a:t>has established a new department comprised of experienced mechanical engineers, who specialize in the following:   </a:t>
            </a:r>
            <a:endParaRPr lang="el-GR" sz="1500" dirty="0">
              <a:solidFill>
                <a:schemeClr val="tx1">
                  <a:lumMod val="85000"/>
                  <a:lumOff val="15000"/>
                </a:schemeClr>
              </a:solidFill>
              <a:latin typeface="Roboto Light" pitchFamily="2" charset="0"/>
              <a:ea typeface="Roboto Light" pitchFamily="2" charset="0"/>
            </a:endParaRPr>
          </a:p>
          <a:p>
            <a:pPr algn="just" fontAlgn="base"/>
            <a:r>
              <a:rPr lang="en-US" sz="1500" dirty="0">
                <a:solidFill>
                  <a:schemeClr val="tx1">
                    <a:lumMod val="85000"/>
                    <a:lumOff val="15000"/>
                  </a:schemeClr>
                </a:solidFill>
                <a:latin typeface="Roboto Light" pitchFamily="2" charset="0"/>
                <a:ea typeface="Roboto Light" pitchFamily="2" charset="0"/>
              </a:rPr>
              <a:t> </a:t>
            </a:r>
            <a:endParaRPr lang="el-GR" sz="1500" dirty="0">
              <a:solidFill>
                <a:schemeClr val="tx1">
                  <a:lumMod val="85000"/>
                  <a:lumOff val="15000"/>
                </a:schemeClr>
              </a:solidFill>
              <a:latin typeface="Roboto Light" pitchFamily="2" charset="0"/>
              <a:ea typeface="Roboto Light" pitchFamily="2" charset="0"/>
            </a:endParaRPr>
          </a:p>
          <a:p>
            <a:pPr lvl="1" algn="just" fontAlgn="base">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Water Supply and Sewerage</a:t>
            </a:r>
            <a:endParaRPr lang="el-GR" sz="1500" dirty="0">
              <a:solidFill>
                <a:schemeClr val="tx1">
                  <a:lumMod val="85000"/>
                  <a:lumOff val="15000"/>
                </a:schemeClr>
              </a:solidFill>
              <a:latin typeface="Roboto Light" pitchFamily="2" charset="0"/>
              <a:ea typeface="Roboto Light" pitchFamily="2" charset="0"/>
            </a:endParaRPr>
          </a:p>
          <a:p>
            <a:pPr lvl="1" algn="just" fontAlgn="base">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Fire Protection</a:t>
            </a:r>
            <a:endParaRPr lang="el-GR" sz="1500" dirty="0">
              <a:solidFill>
                <a:schemeClr val="tx1">
                  <a:lumMod val="85000"/>
                  <a:lumOff val="15000"/>
                </a:schemeClr>
              </a:solidFill>
              <a:latin typeface="Roboto Light" pitchFamily="2" charset="0"/>
              <a:ea typeface="Roboto Light" pitchFamily="2" charset="0"/>
            </a:endParaRPr>
          </a:p>
          <a:p>
            <a:pPr lvl="1" algn="just" fontAlgn="base">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Air Conditioning &amp; Ventilation </a:t>
            </a:r>
            <a:endParaRPr lang="el-GR" sz="1500" dirty="0">
              <a:solidFill>
                <a:schemeClr val="tx1">
                  <a:lumMod val="85000"/>
                  <a:lumOff val="15000"/>
                </a:schemeClr>
              </a:solidFill>
              <a:latin typeface="Roboto Light" pitchFamily="2" charset="0"/>
              <a:ea typeface="Roboto Light" pitchFamily="2" charset="0"/>
            </a:endParaRPr>
          </a:p>
          <a:p>
            <a:pPr lvl="1" algn="just" fontAlgn="base">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Biological Cleaning</a:t>
            </a:r>
          </a:p>
          <a:p>
            <a:pPr lvl="1" algn="just" fontAlgn="base">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Industrial Pipe Fittings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19672" y="1086411"/>
            <a:ext cx="3096344"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Energy Systems</a:t>
            </a:r>
            <a:endParaRPr lang="el-GR" sz="1600" b="1" dirty="0">
              <a:solidFill>
                <a:srgbClr val="F1550F"/>
              </a:solidFill>
              <a:latin typeface="Roboto Light" pitchFamily="2" charset="0"/>
              <a:ea typeface="Roboto Light" pitchFamily="2" charset="0"/>
            </a:endParaRPr>
          </a:p>
        </p:txBody>
      </p:sp>
      <p:sp>
        <p:nvSpPr>
          <p:cNvPr id="5" name="Slide Number Placeholder 4"/>
          <p:cNvSpPr>
            <a:spLocks noGrp="1"/>
          </p:cNvSpPr>
          <p:nvPr>
            <p:ph type="sldNum" sz="quarter" idx="12"/>
          </p:nvPr>
        </p:nvSpPr>
        <p:spPr/>
        <p:txBody>
          <a:bodyPr/>
          <a:lstStyle/>
          <a:p>
            <a:fld id="{150ADABE-78E1-4767-A25B-11A1B33333B5}" type="slidenum">
              <a:rPr lang="el-GR" smtClean="0"/>
              <a:pPr/>
              <a:t>18</a:t>
            </a:fld>
            <a:endParaRPr lang="el-GR" dirty="0"/>
          </a:p>
        </p:txBody>
      </p:sp>
      <p:sp>
        <p:nvSpPr>
          <p:cNvPr id="6" name="TextBox 5"/>
          <p:cNvSpPr txBox="1"/>
          <p:nvPr/>
        </p:nvSpPr>
        <p:spPr>
          <a:xfrm>
            <a:off x="1619672" y="1496973"/>
            <a:ext cx="7056784" cy="4708981"/>
          </a:xfrm>
          <a:prstGeom prst="rect">
            <a:avLst/>
          </a:prstGeom>
          <a:noFill/>
        </p:spPr>
        <p:txBody>
          <a:bodyPr wrap="square" rtlCol="0">
            <a:spAutoFit/>
          </a:bodyPr>
          <a:lstStyle/>
          <a:p>
            <a:pPr algn="just"/>
            <a:r>
              <a:rPr lang="en-US" sz="1500" dirty="0">
                <a:solidFill>
                  <a:schemeClr val="tx1">
                    <a:lumMod val="85000"/>
                    <a:lumOff val="15000"/>
                  </a:schemeClr>
                </a:solidFill>
                <a:latin typeface="Roboto Light" pitchFamily="2" charset="0"/>
                <a:ea typeface="Roboto Light" pitchFamily="2" charset="0"/>
              </a:rPr>
              <a:t>At </a:t>
            </a:r>
            <a:r>
              <a:rPr lang="en-US" sz="1500" b="1" dirty="0">
                <a:solidFill>
                  <a:schemeClr val="tx1">
                    <a:lumMod val="85000"/>
                    <a:lumOff val="15000"/>
                  </a:schemeClr>
                </a:solidFill>
                <a:latin typeface="Roboto Light" pitchFamily="2" charset="0"/>
                <a:ea typeface="Roboto Light" pitchFamily="2" charset="0"/>
              </a:rPr>
              <a:t>A&amp;G</a:t>
            </a:r>
            <a:r>
              <a:rPr lang="en-US" sz="1500" dirty="0">
                <a:solidFill>
                  <a:schemeClr val="tx1">
                    <a:lumMod val="85000"/>
                    <a:lumOff val="15000"/>
                  </a:schemeClr>
                </a:solidFill>
                <a:latin typeface="Roboto Light" pitchFamily="2" charset="0"/>
                <a:ea typeface="Roboto Light" pitchFamily="2" charset="0"/>
              </a:rPr>
              <a:t> we believe that ‘green power’ is the answer to the world’s energy crisis.  As members of the electrical construction community, it is our duty to promote world sustainability and apply green energy solutions whenever possible. </a:t>
            </a:r>
          </a:p>
          <a:p>
            <a:pPr algn="just"/>
            <a:endParaRPr lang="en-US" sz="1500" dirty="0">
              <a:solidFill>
                <a:schemeClr val="tx1">
                  <a:lumMod val="85000"/>
                  <a:lumOff val="15000"/>
                </a:schemeClr>
              </a:solidFill>
              <a:latin typeface="Roboto Light" pitchFamily="2" charset="0"/>
              <a:ea typeface="Roboto Light" pitchFamily="2" charset="0"/>
            </a:endParaRPr>
          </a:p>
          <a:p>
            <a:pPr algn="just"/>
            <a:r>
              <a:rPr lang="en-US" sz="1500" dirty="0">
                <a:solidFill>
                  <a:schemeClr val="tx1">
                    <a:lumMod val="85000"/>
                    <a:lumOff val="15000"/>
                  </a:schemeClr>
                </a:solidFill>
                <a:latin typeface="Roboto Light" pitchFamily="2" charset="0"/>
                <a:ea typeface="Roboto Light" pitchFamily="2" charset="0"/>
              </a:rPr>
              <a:t>Our proposals always take into consideration the use of energy-efficient applications.  We undertake full building energy upgrades and have aligned ourselves with premium European equipment suppliers to provide turnkey services and the latest technology in energy efficiency.  </a:t>
            </a:r>
          </a:p>
          <a:p>
            <a:pPr algn="just"/>
            <a:endParaRPr lang="en-US" sz="1500" dirty="0">
              <a:solidFill>
                <a:schemeClr val="tx1">
                  <a:lumMod val="85000"/>
                  <a:lumOff val="15000"/>
                </a:schemeClr>
              </a:solidFill>
              <a:latin typeface="Roboto Light" pitchFamily="2" charset="0"/>
              <a:ea typeface="Roboto Light" pitchFamily="2" charset="0"/>
            </a:endParaRPr>
          </a:p>
          <a:p>
            <a:pPr algn="just"/>
            <a:r>
              <a:rPr lang="en-US" sz="1500" dirty="0">
                <a:solidFill>
                  <a:schemeClr val="tx1">
                    <a:lumMod val="85000"/>
                    <a:lumOff val="15000"/>
                  </a:schemeClr>
                </a:solidFill>
                <a:latin typeface="Roboto Light" pitchFamily="2" charset="0"/>
                <a:ea typeface="Roboto Light" pitchFamily="2" charset="0"/>
              </a:rPr>
              <a:t>Beyond this, </a:t>
            </a:r>
            <a:r>
              <a:rPr lang="en-US" sz="1500" b="1" dirty="0">
                <a:solidFill>
                  <a:schemeClr val="tx1">
                    <a:lumMod val="85000"/>
                    <a:lumOff val="15000"/>
                  </a:schemeClr>
                </a:solidFill>
                <a:latin typeface="Roboto Light" pitchFamily="2" charset="0"/>
                <a:ea typeface="Roboto Light" pitchFamily="2" charset="0"/>
              </a:rPr>
              <a:t>A&amp;G </a:t>
            </a:r>
            <a:r>
              <a:rPr lang="en-US" sz="1500" dirty="0">
                <a:solidFill>
                  <a:schemeClr val="tx1">
                    <a:lumMod val="85000"/>
                    <a:lumOff val="15000"/>
                  </a:schemeClr>
                </a:solidFill>
                <a:latin typeface="Roboto Light" pitchFamily="2" charset="0"/>
                <a:ea typeface="Roboto Light" pitchFamily="2" charset="0"/>
              </a:rPr>
              <a:t>has been operating in the field of Renewable Energy Sources (RES) since 2008 and has constructed projects exceeding 100MWp in Greece &amp; abroad.  We not only undertake the construction of your energy project, but also provide you with insightful information regarding incentives, tax credits, current legislation, and the permit processes involved with the following: </a:t>
            </a:r>
            <a:endParaRPr lang="el-GR" sz="1500" dirty="0">
              <a:solidFill>
                <a:schemeClr val="tx1">
                  <a:lumMod val="85000"/>
                  <a:lumOff val="15000"/>
                </a:schemeClr>
              </a:solidFill>
              <a:latin typeface="Roboto Light" pitchFamily="2" charset="0"/>
              <a:ea typeface="Roboto Light" pitchFamily="2" charset="0"/>
            </a:endParaRP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Photovoltaic Power Plants </a:t>
            </a:r>
            <a:endParaRPr lang="el-GR" sz="1500" dirty="0">
              <a:solidFill>
                <a:schemeClr val="tx1">
                  <a:lumMod val="85000"/>
                  <a:lumOff val="15000"/>
                </a:schemeClr>
              </a:solidFill>
              <a:latin typeface="Roboto Light" pitchFamily="2" charset="0"/>
              <a:ea typeface="Roboto Light" pitchFamily="2" charset="0"/>
            </a:endParaRP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Wind Turbines </a:t>
            </a:r>
            <a:endParaRPr lang="el-GR" sz="1500" dirty="0">
              <a:solidFill>
                <a:schemeClr val="tx1">
                  <a:lumMod val="85000"/>
                  <a:lumOff val="15000"/>
                </a:schemeClr>
              </a:solidFill>
              <a:latin typeface="Roboto Light" pitchFamily="2" charset="0"/>
              <a:ea typeface="Roboto Light" pitchFamily="2" charset="0"/>
            </a:endParaRP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Hydroelectric Projects </a:t>
            </a:r>
            <a:endParaRPr lang="el-GR" sz="1500" dirty="0">
              <a:solidFill>
                <a:schemeClr val="tx1">
                  <a:lumMod val="85000"/>
                  <a:lumOff val="15000"/>
                </a:schemeClr>
              </a:solidFill>
              <a:latin typeface="Roboto Light" pitchFamily="2" charset="0"/>
              <a:ea typeface="Roboto Light" pitchFamily="2" charset="0"/>
            </a:endParaRP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Biomass </a:t>
            </a:r>
            <a:endParaRPr lang="el-GR" sz="1500" dirty="0">
              <a:solidFill>
                <a:schemeClr val="tx1">
                  <a:lumMod val="85000"/>
                  <a:lumOff val="15000"/>
                </a:schemeClr>
              </a:solidFill>
              <a:latin typeface="Roboto Light" pitchFamily="2" charset="0"/>
              <a:ea typeface="Roboto Light"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19672" y="1086411"/>
            <a:ext cx="5688632"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Specialized Electrical Measurements</a:t>
            </a:r>
            <a:endParaRPr lang="el-GR" sz="1600" b="1" dirty="0">
              <a:solidFill>
                <a:srgbClr val="F1550F"/>
              </a:solidFill>
              <a:latin typeface="Roboto Light" pitchFamily="2" charset="0"/>
              <a:ea typeface="Roboto Light" pitchFamily="2" charset="0"/>
            </a:endParaRPr>
          </a:p>
        </p:txBody>
      </p:sp>
      <p:sp>
        <p:nvSpPr>
          <p:cNvPr id="5" name="Slide Number Placeholder 4"/>
          <p:cNvSpPr>
            <a:spLocks noGrp="1"/>
          </p:cNvSpPr>
          <p:nvPr>
            <p:ph type="sldNum" sz="quarter" idx="12"/>
          </p:nvPr>
        </p:nvSpPr>
        <p:spPr/>
        <p:txBody>
          <a:bodyPr/>
          <a:lstStyle/>
          <a:p>
            <a:fld id="{150ADABE-78E1-4767-A25B-11A1B33333B5}" type="slidenum">
              <a:rPr lang="el-GR" smtClean="0"/>
              <a:pPr/>
              <a:t>19</a:t>
            </a:fld>
            <a:endParaRPr lang="el-GR" dirty="0"/>
          </a:p>
        </p:txBody>
      </p:sp>
      <p:sp>
        <p:nvSpPr>
          <p:cNvPr id="7" name="TextBox 6"/>
          <p:cNvSpPr txBox="1"/>
          <p:nvPr/>
        </p:nvSpPr>
        <p:spPr>
          <a:xfrm>
            <a:off x="1619672" y="1484784"/>
            <a:ext cx="7056784" cy="2631490"/>
          </a:xfrm>
          <a:prstGeom prst="rect">
            <a:avLst/>
          </a:prstGeom>
          <a:noFill/>
        </p:spPr>
        <p:txBody>
          <a:bodyPr wrap="square" rtlCol="0">
            <a:spAutoFit/>
          </a:bodyPr>
          <a:lstStyle/>
          <a:p>
            <a:pPr algn="just"/>
            <a:r>
              <a:rPr lang="en-US" sz="1500" dirty="0">
                <a:solidFill>
                  <a:schemeClr val="tx1">
                    <a:lumMod val="85000"/>
                    <a:lumOff val="15000"/>
                  </a:schemeClr>
                </a:solidFill>
                <a:latin typeface="Roboto Light" pitchFamily="2" charset="0"/>
                <a:ea typeface="Roboto Light" pitchFamily="2" charset="0"/>
              </a:rPr>
              <a:t>Our investment in state-of-the-art equipment ensures that our measurements are conducted reliably &amp; accurately.</a:t>
            </a:r>
          </a:p>
          <a:p>
            <a:pPr algn="just"/>
            <a:endParaRPr lang="en-US" sz="1500" dirty="0">
              <a:solidFill>
                <a:schemeClr val="tx1">
                  <a:lumMod val="85000"/>
                  <a:lumOff val="15000"/>
                </a:schemeClr>
              </a:solidFill>
              <a:latin typeface="Roboto Light" pitchFamily="2" charset="0"/>
              <a:ea typeface="Roboto Light" pitchFamily="2" charset="0"/>
            </a:endParaRPr>
          </a:p>
          <a:p>
            <a:pPr algn="just"/>
            <a:r>
              <a:rPr lang="en-US" sz="1500" dirty="0">
                <a:solidFill>
                  <a:schemeClr val="tx1">
                    <a:lumMod val="85000"/>
                    <a:lumOff val="15000"/>
                  </a:schemeClr>
                </a:solidFill>
                <a:latin typeface="Roboto Light" pitchFamily="2" charset="0"/>
                <a:ea typeface="Roboto Light" pitchFamily="2" charset="0"/>
              </a:rPr>
              <a:t>The following are indicative of some of the measurements tests conducted:</a:t>
            </a:r>
          </a:p>
          <a:p>
            <a:pPr algn="just"/>
            <a:endParaRPr lang="en-US" sz="1500" dirty="0">
              <a:solidFill>
                <a:schemeClr val="tx1">
                  <a:lumMod val="85000"/>
                  <a:lumOff val="15000"/>
                </a:schemeClr>
              </a:solidFill>
              <a:latin typeface="Roboto Light" pitchFamily="2" charset="0"/>
              <a:ea typeface="Roboto Light" pitchFamily="2" charset="0"/>
            </a:endParaRP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Medium voltage testing with VLF generator</a:t>
            </a: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Low voltage testing with the use of energy analyzer and thermal camera</a:t>
            </a: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Structured cabling testing for UTP and optical fibers with network    	certification tool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3347864"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Rectangle 20"/>
          <p:cNvSpPr/>
          <p:nvPr/>
        </p:nvSpPr>
        <p:spPr>
          <a:xfrm>
            <a:off x="0" y="5949280"/>
            <a:ext cx="2555776"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5" name="Picture 2" descr="C:\Users\user1\Desktop\CORP ID\A&amp;G-LOGO-WEB.jpg"/>
          <p:cNvPicPr>
            <a:picLocks noChangeAspect="1" noChangeArrowheads="1"/>
          </p:cNvPicPr>
          <p:nvPr/>
        </p:nvPicPr>
        <p:blipFill>
          <a:blip r:embed="rId2" cstate="print"/>
          <a:srcRect/>
          <a:stretch>
            <a:fillRect/>
          </a:stretch>
        </p:blipFill>
        <p:spPr bwMode="auto">
          <a:xfrm>
            <a:off x="323528" y="836712"/>
            <a:ext cx="4946408" cy="720080"/>
          </a:xfrm>
          <a:prstGeom prst="rect">
            <a:avLst/>
          </a:prstGeom>
          <a:noFill/>
        </p:spPr>
      </p:pic>
      <p:sp>
        <p:nvSpPr>
          <p:cNvPr id="20" name="TextBox 19"/>
          <p:cNvSpPr txBox="1"/>
          <p:nvPr/>
        </p:nvSpPr>
        <p:spPr>
          <a:xfrm>
            <a:off x="2483768" y="5806425"/>
            <a:ext cx="6588224" cy="430887"/>
          </a:xfrm>
          <a:prstGeom prst="rect">
            <a:avLst/>
          </a:prstGeom>
          <a:noFill/>
        </p:spPr>
        <p:txBody>
          <a:bodyPr wrap="square" rtlCol="0">
            <a:spAutoFit/>
          </a:bodyPr>
          <a:lstStyle/>
          <a:p>
            <a:r>
              <a:rPr lang="en-US" sz="2200" b="1" dirty="0">
                <a:solidFill>
                  <a:schemeClr val="tx1">
                    <a:lumMod val="75000"/>
                    <a:lumOff val="25000"/>
                  </a:schemeClr>
                </a:solidFill>
                <a:latin typeface="Roboto Light" pitchFamily="2" charset="0"/>
                <a:ea typeface="Roboto Light" pitchFamily="2" charset="0"/>
              </a:rPr>
              <a:t>Quality, Safety, Service.</a:t>
            </a:r>
          </a:p>
        </p:txBody>
      </p:sp>
      <p:grpSp>
        <p:nvGrpSpPr>
          <p:cNvPr id="26" name="Group 25"/>
          <p:cNvGrpSpPr/>
          <p:nvPr/>
        </p:nvGrpSpPr>
        <p:grpSpPr>
          <a:xfrm>
            <a:off x="0" y="3212976"/>
            <a:ext cx="9144000" cy="2520280"/>
            <a:chOff x="0" y="2492896"/>
            <a:chExt cx="9144000" cy="2448272"/>
          </a:xfrm>
        </p:grpSpPr>
        <p:pic>
          <p:nvPicPr>
            <p:cNvPr id="27" name="Picture 2"/>
            <p:cNvPicPr>
              <a:picLocks noChangeAspect="1" noChangeArrowheads="1"/>
            </p:cNvPicPr>
            <p:nvPr/>
          </p:nvPicPr>
          <p:blipFill>
            <a:blip r:embed="rId3" cstate="print"/>
            <a:srcRect l="9128" t="40585" r="23907" b="27659"/>
            <a:stretch>
              <a:fillRect/>
            </a:stretch>
          </p:blipFill>
          <p:spPr bwMode="auto">
            <a:xfrm>
              <a:off x="0" y="2564904"/>
              <a:ext cx="9144000" cy="2232248"/>
            </a:xfrm>
            <a:prstGeom prst="rect">
              <a:avLst/>
            </a:prstGeom>
            <a:noFill/>
            <a:ln w="9525">
              <a:noFill/>
              <a:miter lim="800000"/>
              <a:headEnd/>
              <a:tailEnd/>
            </a:ln>
          </p:spPr>
        </p:pic>
        <p:sp>
          <p:nvSpPr>
            <p:cNvPr id="28" name="Rectangle 27"/>
            <p:cNvSpPr/>
            <p:nvPr/>
          </p:nvSpPr>
          <p:spPr>
            <a:xfrm>
              <a:off x="3275856" y="2492896"/>
              <a:ext cx="208823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Rectangle 28"/>
            <p:cNvSpPr/>
            <p:nvPr/>
          </p:nvSpPr>
          <p:spPr>
            <a:xfrm>
              <a:off x="0" y="4221088"/>
              <a:ext cx="486003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19672" y="1086411"/>
            <a:ext cx="3096344"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Maintenance &amp; Repair</a:t>
            </a:r>
            <a:endParaRPr lang="el-GR" sz="1600" b="1" dirty="0">
              <a:solidFill>
                <a:srgbClr val="F1550F"/>
              </a:solidFill>
              <a:latin typeface="Roboto Light" pitchFamily="2" charset="0"/>
              <a:ea typeface="Roboto Light" pitchFamily="2" charset="0"/>
            </a:endParaRPr>
          </a:p>
        </p:txBody>
      </p:sp>
      <p:sp>
        <p:nvSpPr>
          <p:cNvPr id="5" name="Slide Number Placeholder 4"/>
          <p:cNvSpPr>
            <a:spLocks noGrp="1"/>
          </p:cNvSpPr>
          <p:nvPr>
            <p:ph type="sldNum" sz="quarter" idx="12"/>
          </p:nvPr>
        </p:nvSpPr>
        <p:spPr/>
        <p:txBody>
          <a:bodyPr/>
          <a:lstStyle/>
          <a:p>
            <a:fld id="{150ADABE-78E1-4767-A25B-11A1B33333B5}" type="slidenum">
              <a:rPr lang="el-GR" smtClean="0"/>
              <a:pPr/>
              <a:t>20</a:t>
            </a:fld>
            <a:endParaRPr lang="el-GR" dirty="0"/>
          </a:p>
        </p:txBody>
      </p:sp>
      <p:sp>
        <p:nvSpPr>
          <p:cNvPr id="6" name="TextBox 5"/>
          <p:cNvSpPr txBox="1"/>
          <p:nvPr/>
        </p:nvSpPr>
        <p:spPr>
          <a:xfrm>
            <a:off x="1619672" y="1556792"/>
            <a:ext cx="7056784" cy="3439403"/>
          </a:xfrm>
          <a:prstGeom prst="rect">
            <a:avLst/>
          </a:prstGeom>
          <a:noFill/>
        </p:spPr>
        <p:txBody>
          <a:bodyPr wrap="square" rtlCol="0">
            <a:spAutoFit/>
          </a:bodyPr>
          <a:lstStyle/>
          <a:p>
            <a:pPr algn="just"/>
            <a:r>
              <a:rPr lang="en-US" sz="1500" dirty="0">
                <a:solidFill>
                  <a:schemeClr val="tx1">
                    <a:lumMod val="85000"/>
                    <a:lumOff val="15000"/>
                  </a:schemeClr>
                </a:solidFill>
                <a:latin typeface="Roboto Light" pitchFamily="2" charset="0"/>
                <a:ea typeface="Roboto Light" pitchFamily="2" charset="0"/>
              </a:rPr>
              <a:t>Through our versatile, well-organized construction teams, we are also able to undertake maintenance &amp; repair through a specified collaboration contract, which covers the following:</a:t>
            </a:r>
            <a:endParaRPr lang="el-GR" sz="1500" dirty="0">
              <a:solidFill>
                <a:schemeClr val="tx1">
                  <a:lumMod val="85000"/>
                  <a:lumOff val="15000"/>
                </a:schemeClr>
              </a:solidFill>
              <a:latin typeface="Roboto Light" pitchFamily="2" charset="0"/>
              <a:ea typeface="Roboto Light" pitchFamily="2" charset="0"/>
            </a:endParaRPr>
          </a:p>
          <a:p>
            <a:pPr algn="just"/>
            <a:r>
              <a:rPr lang="en-US" sz="1500" dirty="0">
                <a:solidFill>
                  <a:schemeClr val="tx1">
                    <a:lumMod val="85000"/>
                    <a:lumOff val="15000"/>
                  </a:schemeClr>
                </a:solidFill>
                <a:latin typeface="Roboto Light" pitchFamily="2" charset="0"/>
                <a:ea typeface="Roboto Light" pitchFamily="2" charset="0"/>
              </a:rPr>
              <a:t> </a:t>
            </a:r>
            <a:endParaRPr lang="el-GR" sz="1500" dirty="0">
              <a:solidFill>
                <a:schemeClr val="tx1">
                  <a:lumMod val="85000"/>
                  <a:lumOff val="15000"/>
                </a:schemeClr>
              </a:solidFill>
              <a:latin typeface="Roboto Light" pitchFamily="2" charset="0"/>
              <a:ea typeface="Roboto Light" pitchFamily="2" charset="0"/>
            </a:endParaRP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Emergency repair, responding promptly and within a specific time frame 	relative to each request </a:t>
            </a:r>
            <a:endParaRPr lang="el-GR" sz="1500" dirty="0">
              <a:solidFill>
                <a:schemeClr val="tx1">
                  <a:lumMod val="85000"/>
                  <a:lumOff val="15000"/>
                </a:schemeClr>
              </a:solidFill>
              <a:latin typeface="Roboto Light" pitchFamily="2" charset="0"/>
              <a:ea typeface="Roboto Light" pitchFamily="2" charset="0"/>
            </a:endParaRP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Full-time staff who specialize in a wide range of electrical installations 	associated with the building and industrial sector (Electricians, 	Plumbers, 	Refrigeration Technicians, Sheet Metal Technicians)</a:t>
            </a:r>
            <a:endParaRPr lang="el-GR" sz="1500" dirty="0">
              <a:solidFill>
                <a:schemeClr val="tx1">
                  <a:lumMod val="85000"/>
                  <a:lumOff val="15000"/>
                </a:schemeClr>
              </a:solidFill>
              <a:latin typeface="Roboto Light" pitchFamily="2" charset="0"/>
              <a:ea typeface="Roboto Light" pitchFamily="2" charset="0"/>
            </a:endParaRP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Full-time service hotline with 24-hr operation </a:t>
            </a:r>
            <a:endParaRPr lang="el-GR" sz="1500" dirty="0">
              <a:solidFill>
                <a:schemeClr val="tx1">
                  <a:lumMod val="85000"/>
                  <a:lumOff val="15000"/>
                </a:schemeClr>
              </a:solidFill>
              <a:latin typeface="Roboto Light" pitchFamily="2" charset="0"/>
              <a:ea typeface="Roboto Light" pitchFamily="2" charset="0"/>
            </a:endParaRP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Performance Warranty guaranteeing the proper functioning of the project </a:t>
            </a:r>
            <a:endParaRPr lang="el-GR" sz="1500" dirty="0">
              <a:solidFill>
                <a:schemeClr val="tx1">
                  <a:lumMod val="85000"/>
                  <a:lumOff val="15000"/>
                </a:schemeClr>
              </a:solidFill>
              <a:latin typeface="Roboto Light" pitchFamily="2" charset="0"/>
              <a:ea typeface="Roboto Light"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19672" y="1086411"/>
            <a:ext cx="5112568"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Project Management &amp; Supervision</a:t>
            </a:r>
            <a:endParaRPr lang="el-GR" sz="1600" b="1" dirty="0">
              <a:solidFill>
                <a:srgbClr val="F1550F"/>
              </a:solidFill>
              <a:latin typeface="Roboto Light" pitchFamily="2" charset="0"/>
              <a:ea typeface="Roboto Light" pitchFamily="2" charset="0"/>
            </a:endParaRPr>
          </a:p>
        </p:txBody>
      </p:sp>
      <p:sp>
        <p:nvSpPr>
          <p:cNvPr id="5" name="Slide Number Placeholder 4"/>
          <p:cNvSpPr>
            <a:spLocks noGrp="1"/>
          </p:cNvSpPr>
          <p:nvPr>
            <p:ph type="sldNum" sz="quarter" idx="12"/>
          </p:nvPr>
        </p:nvSpPr>
        <p:spPr/>
        <p:txBody>
          <a:bodyPr/>
          <a:lstStyle/>
          <a:p>
            <a:fld id="{150ADABE-78E1-4767-A25B-11A1B33333B5}" type="slidenum">
              <a:rPr lang="el-GR" smtClean="0"/>
              <a:pPr/>
              <a:t>21</a:t>
            </a:fld>
            <a:endParaRPr lang="el-GR" dirty="0"/>
          </a:p>
        </p:txBody>
      </p:sp>
      <p:sp>
        <p:nvSpPr>
          <p:cNvPr id="6" name="TextBox 5"/>
          <p:cNvSpPr txBox="1"/>
          <p:nvPr/>
        </p:nvSpPr>
        <p:spPr>
          <a:xfrm>
            <a:off x="1619672" y="1556792"/>
            <a:ext cx="7056784" cy="3208571"/>
          </a:xfrm>
          <a:prstGeom prst="rect">
            <a:avLst/>
          </a:prstGeom>
          <a:noFill/>
        </p:spPr>
        <p:txBody>
          <a:bodyPr wrap="square" rtlCol="0">
            <a:spAutoFit/>
          </a:bodyPr>
          <a:lstStyle/>
          <a:p>
            <a:pPr algn="just"/>
            <a:r>
              <a:rPr lang="en-US" sz="1500" dirty="0">
                <a:solidFill>
                  <a:schemeClr val="tx1">
                    <a:lumMod val="85000"/>
                    <a:lumOff val="15000"/>
                  </a:schemeClr>
                </a:solidFill>
                <a:latin typeface="Roboto Light" pitchFamily="2" charset="0"/>
                <a:ea typeface="Roboto Light" pitchFamily="2" charset="0"/>
              </a:rPr>
              <a:t>We fully recognize the significance of coordinated administration and supervision of construction works.  When undertaking the full management of your project, we ensure that quality standards are met at every phase of construction.</a:t>
            </a:r>
          </a:p>
          <a:p>
            <a:pPr algn="just"/>
            <a:endParaRPr lang="en-US" sz="1500" dirty="0">
              <a:solidFill>
                <a:schemeClr val="tx1">
                  <a:lumMod val="85000"/>
                  <a:lumOff val="15000"/>
                </a:schemeClr>
              </a:solidFill>
              <a:latin typeface="Roboto Light" pitchFamily="2" charset="0"/>
              <a:ea typeface="Roboto Light" pitchFamily="2" charset="0"/>
            </a:endParaRPr>
          </a:p>
          <a:p>
            <a:pPr algn="just"/>
            <a:r>
              <a:rPr lang="en-US" sz="1500" dirty="0">
                <a:solidFill>
                  <a:schemeClr val="tx1">
                    <a:lumMod val="85000"/>
                    <a:lumOff val="15000"/>
                  </a:schemeClr>
                </a:solidFill>
                <a:latin typeface="Roboto Light" pitchFamily="2" charset="0"/>
                <a:ea typeface="Roboto Light" pitchFamily="2" charset="0"/>
              </a:rPr>
              <a:t>As such, </a:t>
            </a:r>
            <a:r>
              <a:rPr lang="en-US" sz="1500" b="1" dirty="0">
                <a:solidFill>
                  <a:schemeClr val="tx1">
                    <a:lumMod val="85000"/>
                    <a:lumOff val="15000"/>
                  </a:schemeClr>
                </a:solidFill>
                <a:latin typeface="Roboto Light" pitchFamily="2" charset="0"/>
                <a:ea typeface="Roboto Light" pitchFamily="2" charset="0"/>
              </a:rPr>
              <a:t>A&amp;G: </a:t>
            </a:r>
          </a:p>
          <a:p>
            <a:pPr algn="just"/>
            <a:endParaRPr lang="el-GR" sz="1500" b="1" dirty="0">
              <a:solidFill>
                <a:schemeClr val="tx1">
                  <a:lumMod val="85000"/>
                  <a:lumOff val="15000"/>
                </a:schemeClr>
              </a:solidFill>
              <a:latin typeface="Roboto Light" pitchFamily="2" charset="0"/>
              <a:ea typeface="Roboto Light" pitchFamily="2" charset="0"/>
            </a:endParaRP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Completes tasks with speed and reliability</a:t>
            </a: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Strategically coordinates all parties involved to work efficiently </a:t>
            </a:r>
            <a:endParaRPr lang="el-GR" sz="1500" dirty="0">
              <a:solidFill>
                <a:schemeClr val="tx1">
                  <a:lumMod val="85000"/>
                  <a:lumOff val="15000"/>
                </a:schemeClr>
              </a:solidFill>
              <a:latin typeface="Roboto Light" pitchFamily="2" charset="0"/>
              <a:ea typeface="Roboto Light" pitchFamily="2" charset="0"/>
            </a:endParaRPr>
          </a:p>
          <a:p>
            <a:pPr lvl="1" algn="just">
              <a:lnSpc>
                <a:spcPct val="150000"/>
              </a:lnSpc>
              <a:buFont typeface="Courier New" pitchFamily="49" charset="0"/>
              <a:buChar char="o"/>
            </a:pPr>
            <a:r>
              <a:rPr lang="en-US" sz="1500" dirty="0">
                <a:solidFill>
                  <a:schemeClr val="tx1">
                    <a:lumMod val="85000"/>
                    <a:lumOff val="15000"/>
                  </a:schemeClr>
                </a:solidFill>
                <a:latin typeface="Roboto Light" pitchFamily="2" charset="0"/>
                <a:ea typeface="Roboto Light" pitchFamily="2" charset="0"/>
              </a:rPr>
              <a:t>  Remains within the time and financial frameworks of the survey &amp; budget</a:t>
            </a:r>
            <a:endParaRPr lang="el-GR" sz="1500" dirty="0">
              <a:solidFill>
                <a:schemeClr val="tx1">
                  <a:lumMod val="85000"/>
                  <a:lumOff val="15000"/>
                </a:schemeClr>
              </a:solidFill>
              <a:latin typeface="Roboto Light" pitchFamily="2" charset="0"/>
              <a:ea typeface="Roboto Light" pitchFamily="2" charset="0"/>
            </a:endParaRPr>
          </a:p>
          <a:p>
            <a:pPr algn="just"/>
            <a:r>
              <a:rPr lang="en-US" sz="1500" dirty="0">
                <a:solidFill>
                  <a:schemeClr val="tx1">
                    <a:lumMod val="85000"/>
                    <a:lumOff val="15000"/>
                  </a:schemeClr>
                </a:solidFill>
                <a:latin typeface="Roboto Light" pitchFamily="2" charset="0"/>
                <a:ea typeface="Roboto Light" pitchFamily="2" charset="0"/>
              </a:rPr>
              <a:t> </a:t>
            </a:r>
            <a:endParaRPr lang="el-GR" sz="1500" dirty="0">
              <a:solidFill>
                <a:schemeClr val="tx1">
                  <a:lumMod val="85000"/>
                  <a:lumOff val="15000"/>
                </a:schemeClr>
              </a:solidFill>
              <a:latin typeface="Roboto Light" pitchFamily="2" charset="0"/>
              <a:ea typeface="Roboto Light" pitchFamily="2" charset="0"/>
            </a:endParaRPr>
          </a:p>
          <a:p>
            <a:pPr algn="just"/>
            <a:r>
              <a:rPr lang="en-US" sz="1500" dirty="0">
                <a:solidFill>
                  <a:schemeClr val="tx1">
                    <a:lumMod val="85000"/>
                    <a:lumOff val="15000"/>
                  </a:schemeClr>
                </a:solidFill>
                <a:latin typeface="Roboto Light" pitchFamily="2" charset="0"/>
                <a:ea typeface="Roboto Light" pitchFamily="2" charset="0"/>
              </a:rPr>
              <a:t>Thus, we achieve transparency, cost-effectiveness, and also provide you with a Performance Warranty guaranteeing the quality construction of the project.</a:t>
            </a:r>
            <a:endParaRPr lang="el-GR" sz="1500" dirty="0">
              <a:solidFill>
                <a:schemeClr val="tx1">
                  <a:lumMod val="85000"/>
                  <a:lumOff val="15000"/>
                </a:schemeClr>
              </a:solidFill>
              <a:latin typeface="Roboto Light" pitchFamily="2" charset="0"/>
              <a:ea typeface="Roboto Light"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p:txBody>
          <a:bodyPr/>
          <a:lstStyle/>
          <a:p>
            <a:fld id="{150ADABE-78E1-4767-A25B-11A1B33333B5}" type="slidenum">
              <a:rPr lang="el-GR" smtClean="0"/>
              <a:pPr/>
              <a:t>22</a:t>
            </a:fld>
            <a:endParaRPr lang="el-GR" dirty="0"/>
          </a:p>
        </p:txBody>
      </p:sp>
      <p:sp>
        <p:nvSpPr>
          <p:cNvPr id="9" name="TextBox 8"/>
          <p:cNvSpPr txBox="1"/>
          <p:nvPr/>
        </p:nvSpPr>
        <p:spPr>
          <a:xfrm>
            <a:off x="1647204" y="5806425"/>
            <a:ext cx="4724996" cy="430887"/>
          </a:xfrm>
          <a:prstGeom prst="rect">
            <a:avLst/>
          </a:prstGeom>
          <a:noFill/>
        </p:spPr>
        <p:txBody>
          <a:bodyPr wrap="square" rtlCol="0">
            <a:spAutoFit/>
          </a:bodyPr>
          <a:lstStyle/>
          <a:p>
            <a:r>
              <a:rPr lang="en-US" sz="2200" b="1" dirty="0">
                <a:solidFill>
                  <a:schemeClr val="tx1">
                    <a:lumMod val="75000"/>
                    <a:lumOff val="25000"/>
                  </a:schemeClr>
                </a:solidFill>
                <a:latin typeface="Roboto Light" pitchFamily="2" charset="0"/>
                <a:ea typeface="Roboto Light" pitchFamily="2" charset="0"/>
              </a:rPr>
              <a:t>Client Network</a:t>
            </a:r>
            <a:endParaRPr lang="el-GR" sz="2200" b="1" dirty="0">
              <a:solidFill>
                <a:schemeClr val="tx1">
                  <a:lumMod val="75000"/>
                  <a:lumOff val="25000"/>
                </a:schemeClr>
              </a:solidFill>
              <a:latin typeface="Roboto Light" pitchFamily="2" charset="0"/>
              <a:ea typeface="Roboto Light" pitchFamily="2" charset="0"/>
            </a:endParaRPr>
          </a:p>
        </p:txBody>
      </p:sp>
      <p:grpSp>
        <p:nvGrpSpPr>
          <p:cNvPr id="8" name="Group 7"/>
          <p:cNvGrpSpPr/>
          <p:nvPr/>
        </p:nvGrpSpPr>
        <p:grpSpPr>
          <a:xfrm>
            <a:off x="0" y="3212976"/>
            <a:ext cx="9144000" cy="2520280"/>
            <a:chOff x="0" y="2492896"/>
            <a:chExt cx="9144000" cy="2448272"/>
          </a:xfrm>
        </p:grpSpPr>
        <p:pic>
          <p:nvPicPr>
            <p:cNvPr id="10" name="Picture 2"/>
            <p:cNvPicPr>
              <a:picLocks noChangeAspect="1" noChangeArrowheads="1"/>
            </p:cNvPicPr>
            <p:nvPr/>
          </p:nvPicPr>
          <p:blipFill>
            <a:blip r:embed="rId2" cstate="print"/>
            <a:srcRect l="9128" t="40585" r="23907" b="27659"/>
            <a:stretch>
              <a:fillRect/>
            </a:stretch>
          </p:blipFill>
          <p:spPr bwMode="auto">
            <a:xfrm>
              <a:off x="0" y="2564904"/>
              <a:ext cx="9144000" cy="2232248"/>
            </a:xfrm>
            <a:prstGeom prst="rect">
              <a:avLst/>
            </a:prstGeom>
            <a:noFill/>
            <a:ln w="9525">
              <a:noFill/>
              <a:miter lim="800000"/>
              <a:headEnd/>
              <a:tailEnd/>
            </a:ln>
          </p:spPr>
        </p:pic>
        <p:sp>
          <p:nvSpPr>
            <p:cNvPr id="13" name="Rectangle 12"/>
            <p:cNvSpPr/>
            <p:nvPr/>
          </p:nvSpPr>
          <p:spPr>
            <a:xfrm>
              <a:off x="3275856" y="2492896"/>
              <a:ext cx="208823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0" y="4221088"/>
              <a:ext cx="486003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19672" y="1086411"/>
            <a:ext cx="5112568"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Valued Clients</a:t>
            </a:r>
            <a:endParaRPr lang="el-GR" sz="1600" b="1" dirty="0">
              <a:solidFill>
                <a:srgbClr val="F1550F"/>
              </a:solidFill>
              <a:latin typeface="Roboto Light" pitchFamily="2" charset="0"/>
              <a:ea typeface="Roboto Light" pitchFamily="2" charset="0"/>
            </a:endParaRPr>
          </a:p>
        </p:txBody>
      </p:sp>
      <p:pic>
        <p:nvPicPr>
          <p:cNvPr id="37" name="Picture 2" descr="C:\Users\user1\Desktop\WEB IMAGES\CLIENTS\1_ΤΕΡΝΑ.jpg"/>
          <p:cNvPicPr>
            <a:picLocks noChangeAspect="1" noChangeArrowheads="1"/>
          </p:cNvPicPr>
          <p:nvPr/>
        </p:nvPicPr>
        <p:blipFill>
          <a:blip r:embed="rId2" cstate="print">
            <a:grayscl/>
          </a:blip>
          <a:stretch>
            <a:fillRect/>
          </a:stretch>
        </p:blipFill>
        <p:spPr bwMode="auto">
          <a:xfrm>
            <a:off x="713019" y="1772816"/>
            <a:ext cx="2418821" cy="959004"/>
          </a:xfrm>
          <a:prstGeom prst="rect">
            <a:avLst/>
          </a:prstGeom>
          <a:noFill/>
          <a:ln>
            <a:noFill/>
          </a:ln>
        </p:spPr>
      </p:pic>
      <p:pic>
        <p:nvPicPr>
          <p:cNvPr id="38" name="Picture 5" descr="C:\Users\user1\Desktop\WEB IMAGES\CLIENTS\3_ΕΛΙΝ.jpg"/>
          <p:cNvPicPr>
            <a:picLocks noChangeAspect="1" noChangeArrowheads="1"/>
          </p:cNvPicPr>
          <p:nvPr/>
        </p:nvPicPr>
        <p:blipFill>
          <a:blip r:embed="rId3" cstate="print">
            <a:grayscl/>
            <a:lum bright="29000"/>
          </a:blip>
          <a:srcRect/>
          <a:stretch>
            <a:fillRect/>
          </a:stretch>
        </p:blipFill>
        <p:spPr bwMode="auto">
          <a:xfrm>
            <a:off x="7164288" y="3501008"/>
            <a:ext cx="1221796" cy="819664"/>
          </a:xfrm>
          <a:prstGeom prst="rect">
            <a:avLst/>
          </a:prstGeom>
          <a:noFill/>
        </p:spPr>
      </p:pic>
      <p:pic>
        <p:nvPicPr>
          <p:cNvPr id="39" name="Picture 6" descr="C:\Users\user1\Desktop\WEB IMAGES\CLIENTS\4_ΚΩΝΣΤΑΝΤΙΝΙΔΗΣ.JPG"/>
          <p:cNvPicPr>
            <a:picLocks noChangeAspect="1" noChangeArrowheads="1"/>
          </p:cNvPicPr>
          <p:nvPr/>
        </p:nvPicPr>
        <p:blipFill>
          <a:blip r:embed="rId4" cstate="print">
            <a:grayscl/>
          </a:blip>
          <a:stretch>
            <a:fillRect/>
          </a:stretch>
        </p:blipFill>
        <p:spPr bwMode="auto">
          <a:xfrm>
            <a:off x="1331640" y="4509120"/>
            <a:ext cx="2664295" cy="609458"/>
          </a:xfrm>
          <a:prstGeom prst="rect">
            <a:avLst/>
          </a:prstGeom>
          <a:noFill/>
          <a:ln>
            <a:noFill/>
          </a:ln>
        </p:spPr>
      </p:pic>
      <p:pic>
        <p:nvPicPr>
          <p:cNvPr id="40" name="Picture 7" descr="C:\Users\user1\Desktop\WEB IMAGES\CLIENTS\5_ΚΟΝΤΕΛΛΗΣ.png"/>
          <p:cNvPicPr>
            <a:picLocks noChangeAspect="1" noChangeArrowheads="1"/>
          </p:cNvPicPr>
          <p:nvPr/>
        </p:nvPicPr>
        <p:blipFill>
          <a:blip r:embed="rId5" cstate="print">
            <a:grayscl/>
          </a:blip>
          <a:stretch>
            <a:fillRect/>
          </a:stretch>
        </p:blipFill>
        <p:spPr bwMode="auto">
          <a:xfrm>
            <a:off x="505263" y="3861048"/>
            <a:ext cx="2410553" cy="540197"/>
          </a:xfrm>
          <a:prstGeom prst="rect">
            <a:avLst/>
          </a:prstGeom>
          <a:noFill/>
          <a:ln>
            <a:noFill/>
          </a:ln>
        </p:spPr>
      </p:pic>
      <p:pic>
        <p:nvPicPr>
          <p:cNvPr id="41" name="Picture 9" descr="C:\Users\user1\Desktop\WEB IMAGES\CLIENTS\7_McDONALDS.png"/>
          <p:cNvPicPr>
            <a:picLocks noChangeAspect="1" noChangeArrowheads="1"/>
          </p:cNvPicPr>
          <p:nvPr/>
        </p:nvPicPr>
        <p:blipFill>
          <a:blip r:embed="rId6" cstate="print">
            <a:grayscl/>
          </a:blip>
          <a:srcRect/>
          <a:stretch>
            <a:fillRect/>
          </a:stretch>
        </p:blipFill>
        <p:spPr bwMode="auto">
          <a:xfrm>
            <a:off x="5227228" y="5085184"/>
            <a:ext cx="1080120" cy="855945"/>
          </a:xfrm>
          <a:prstGeom prst="rect">
            <a:avLst/>
          </a:prstGeom>
          <a:noFill/>
        </p:spPr>
      </p:pic>
      <p:pic>
        <p:nvPicPr>
          <p:cNvPr id="42" name="Picture 10" descr="C:\Users\user1\Desktop\WEB IMAGES\CLIENTS\8_NOKIA.jpg"/>
          <p:cNvPicPr>
            <a:picLocks noChangeAspect="1" noChangeArrowheads="1"/>
          </p:cNvPicPr>
          <p:nvPr/>
        </p:nvPicPr>
        <p:blipFill>
          <a:blip r:embed="rId7" cstate="print">
            <a:grayscl/>
          </a:blip>
          <a:srcRect/>
          <a:stretch>
            <a:fillRect/>
          </a:stretch>
        </p:blipFill>
        <p:spPr bwMode="auto">
          <a:xfrm>
            <a:off x="3707904" y="3429000"/>
            <a:ext cx="2160796" cy="923229"/>
          </a:xfrm>
          <a:prstGeom prst="rect">
            <a:avLst/>
          </a:prstGeom>
          <a:noFill/>
        </p:spPr>
      </p:pic>
      <p:pic>
        <p:nvPicPr>
          <p:cNvPr id="43" name="Picture 11" descr="C:\Users\user1\Desktop\WEB IMAGES\CLIENTS\9_ANT1 TV.jpg"/>
          <p:cNvPicPr>
            <a:picLocks noChangeAspect="1" noChangeArrowheads="1"/>
          </p:cNvPicPr>
          <p:nvPr/>
        </p:nvPicPr>
        <p:blipFill>
          <a:blip r:embed="rId8" cstate="print"/>
          <a:srcRect/>
          <a:stretch>
            <a:fillRect/>
          </a:stretch>
        </p:blipFill>
        <p:spPr bwMode="auto">
          <a:xfrm>
            <a:off x="7171444" y="5301208"/>
            <a:ext cx="1144972" cy="576064"/>
          </a:xfrm>
          <a:prstGeom prst="rect">
            <a:avLst/>
          </a:prstGeom>
          <a:noFill/>
        </p:spPr>
      </p:pic>
      <p:pic>
        <p:nvPicPr>
          <p:cNvPr id="44" name="Picture 12" descr="C:\Users\user1\Desktop\WEB IMAGES\CLIENTS\10_MEDIA MRKT.jpg"/>
          <p:cNvPicPr>
            <a:picLocks noChangeAspect="1" noChangeArrowheads="1"/>
          </p:cNvPicPr>
          <p:nvPr/>
        </p:nvPicPr>
        <p:blipFill>
          <a:blip r:embed="rId9" cstate="print">
            <a:grayscl/>
          </a:blip>
          <a:srcRect/>
          <a:stretch>
            <a:fillRect/>
          </a:stretch>
        </p:blipFill>
        <p:spPr bwMode="auto">
          <a:xfrm>
            <a:off x="5076056" y="4221088"/>
            <a:ext cx="2376264" cy="600500"/>
          </a:xfrm>
          <a:prstGeom prst="rect">
            <a:avLst/>
          </a:prstGeom>
          <a:noFill/>
        </p:spPr>
      </p:pic>
      <p:pic>
        <p:nvPicPr>
          <p:cNvPr id="45" name="Picture 8" descr="C:\Users\user1\Desktop\WEB IMAGES\CLIENTS\6_ΙΑΤΡΙΚΟ ΑΘΗΝΩΝ.png"/>
          <p:cNvPicPr>
            <a:picLocks noChangeAspect="1" noChangeArrowheads="1"/>
          </p:cNvPicPr>
          <p:nvPr/>
        </p:nvPicPr>
        <p:blipFill>
          <a:blip r:embed="rId10" cstate="print">
            <a:grayscl/>
          </a:blip>
          <a:srcRect/>
          <a:stretch>
            <a:fillRect/>
          </a:stretch>
        </p:blipFill>
        <p:spPr bwMode="auto">
          <a:xfrm>
            <a:off x="762732" y="5373216"/>
            <a:ext cx="2052517" cy="654543"/>
          </a:xfrm>
          <a:prstGeom prst="rect">
            <a:avLst/>
          </a:prstGeom>
          <a:noFill/>
        </p:spPr>
      </p:pic>
      <p:pic>
        <p:nvPicPr>
          <p:cNvPr id="46" name="Picture 16" descr="http://thevoyager.gr/wp-content/uploads/2010/01/WIND.jpg"/>
          <p:cNvPicPr>
            <a:picLocks noChangeAspect="1" noChangeArrowheads="1"/>
          </p:cNvPicPr>
          <p:nvPr/>
        </p:nvPicPr>
        <p:blipFill>
          <a:blip r:embed="rId11" cstate="print">
            <a:grayscl/>
          </a:blip>
          <a:srcRect/>
          <a:stretch>
            <a:fillRect/>
          </a:stretch>
        </p:blipFill>
        <p:spPr bwMode="auto">
          <a:xfrm>
            <a:off x="3138996" y="5229200"/>
            <a:ext cx="1527246" cy="686809"/>
          </a:xfrm>
          <a:prstGeom prst="rect">
            <a:avLst/>
          </a:prstGeom>
          <a:noFill/>
        </p:spPr>
      </p:pic>
      <p:pic>
        <p:nvPicPr>
          <p:cNvPr id="47" name="Picture 2" descr="C:\Users\user1\Desktop\bitros-logo.png"/>
          <p:cNvPicPr>
            <a:picLocks noChangeAspect="1" noChangeArrowheads="1"/>
          </p:cNvPicPr>
          <p:nvPr/>
        </p:nvPicPr>
        <p:blipFill>
          <a:blip r:embed="rId12" cstate="print">
            <a:grayscl/>
          </a:blip>
          <a:stretch>
            <a:fillRect/>
          </a:stretch>
        </p:blipFill>
        <p:spPr bwMode="auto">
          <a:xfrm>
            <a:off x="3907135" y="1916832"/>
            <a:ext cx="2105025" cy="619125"/>
          </a:xfrm>
          <a:prstGeom prst="rect">
            <a:avLst/>
          </a:prstGeom>
          <a:noFill/>
          <a:ln>
            <a:noFill/>
          </a:ln>
        </p:spPr>
      </p:pic>
      <p:pic>
        <p:nvPicPr>
          <p:cNvPr id="48" name="Picture 3" descr="C:\Users\user1\Desktop\NVP.jpg"/>
          <p:cNvPicPr>
            <a:picLocks noChangeAspect="1" noChangeArrowheads="1"/>
          </p:cNvPicPr>
          <p:nvPr/>
        </p:nvPicPr>
        <p:blipFill>
          <a:blip r:embed="rId13" cstate="print">
            <a:grayscl/>
          </a:blip>
          <a:srcRect/>
          <a:stretch>
            <a:fillRect/>
          </a:stretch>
        </p:blipFill>
        <p:spPr bwMode="auto">
          <a:xfrm>
            <a:off x="6588224" y="1916832"/>
            <a:ext cx="1918563" cy="603548"/>
          </a:xfrm>
          <a:prstGeom prst="rect">
            <a:avLst/>
          </a:prstGeom>
          <a:noFill/>
        </p:spPr>
      </p:pic>
      <p:pic>
        <p:nvPicPr>
          <p:cNvPr id="49" name="Picture 2" descr="C:\Users\user1\Desktop\logogr.jpg"/>
          <p:cNvPicPr>
            <a:picLocks noChangeAspect="1" noChangeArrowheads="1"/>
          </p:cNvPicPr>
          <p:nvPr/>
        </p:nvPicPr>
        <p:blipFill>
          <a:blip r:embed="rId14" cstate="print">
            <a:grayscl/>
          </a:blip>
          <a:srcRect r="47152"/>
          <a:stretch>
            <a:fillRect/>
          </a:stretch>
        </p:blipFill>
        <p:spPr bwMode="auto">
          <a:xfrm>
            <a:off x="1043608" y="2924944"/>
            <a:ext cx="2347119" cy="491139"/>
          </a:xfrm>
          <a:prstGeom prst="rect">
            <a:avLst/>
          </a:prstGeom>
          <a:noFill/>
          <a:ln>
            <a:noFill/>
          </a:ln>
        </p:spPr>
      </p:pic>
      <p:pic>
        <p:nvPicPr>
          <p:cNvPr id="50" name="Picture 3" descr="C:\Users\user1\Desktop\WEB IMAGES\CLIENTS\2_ΑΚΤΩΡ.jpg"/>
          <p:cNvPicPr>
            <a:picLocks noChangeAspect="1" noChangeArrowheads="1"/>
          </p:cNvPicPr>
          <p:nvPr/>
        </p:nvPicPr>
        <p:blipFill>
          <a:blip r:embed="rId15" cstate="print">
            <a:grayscl/>
          </a:blip>
          <a:srcRect t="33524" b="28143"/>
          <a:stretch>
            <a:fillRect/>
          </a:stretch>
        </p:blipFill>
        <p:spPr bwMode="auto">
          <a:xfrm>
            <a:off x="6160855" y="2818102"/>
            <a:ext cx="2443593" cy="610898"/>
          </a:xfrm>
          <a:prstGeom prst="rect">
            <a:avLst/>
          </a:prstGeom>
          <a:noFill/>
        </p:spPr>
      </p:pic>
      <p:sp>
        <p:nvSpPr>
          <p:cNvPr id="51" name="Slide Number Placeholder 4"/>
          <p:cNvSpPr>
            <a:spLocks noGrp="1"/>
          </p:cNvSpPr>
          <p:nvPr>
            <p:ph type="sldNum" sz="quarter" idx="12"/>
          </p:nvPr>
        </p:nvSpPr>
        <p:spPr>
          <a:xfrm>
            <a:off x="8604448" y="6336705"/>
            <a:ext cx="504056" cy="404663"/>
          </a:xfrm>
        </p:spPr>
        <p:txBody>
          <a:bodyPr/>
          <a:lstStyle/>
          <a:p>
            <a:fld id="{150ADABE-78E1-4767-A25B-11A1B33333B5}" type="slidenum">
              <a:rPr lang="el-GR" smtClean="0"/>
              <a:pPr/>
              <a:t>23</a:t>
            </a:fld>
            <a:endParaRPr lang="el-GR" dirty="0"/>
          </a:p>
        </p:txBody>
      </p:sp>
      <p:pic>
        <p:nvPicPr>
          <p:cNvPr id="19" name="Picture 2" descr="Αποτέλεσμα εικόνας για metka"/>
          <p:cNvPicPr/>
          <p:nvPr/>
        </p:nvPicPr>
        <p:blipFill>
          <a:blip r:embed="rId16" cstate="print">
            <a:biLevel thresh="75000"/>
            <a:extLst>
              <a:ext uri="{28A0092B-C50C-407E-A947-70E740481C1C}">
                <a14:useLocalDpi xmlns:a14="http://schemas.microsoft.com/office/drawing/2010/main" val="0"/>
              </a:ext>
            </a:extLst>
          </a:blip>
          <a:srcRect/>
          <a:stretch>
            <a:fillRect/>
          </a:stretch>
        </p:blipFill>
        <p:spPr bwMode="auto">
          <a:xfrm>
            <a:off x="3995935" y="2852936"/>
            <a:ext cx="1872765" cy="648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p:txBody>
          <a:bodyPr/>
          <a:lstStyle/>
          <a:p>
            <a:fld id="{150ADABE-78E1-4767-A25B-11A1B33333B5}" type="slidenum">
              <a:rPr lang="el-GR" smtClean="0"/>
              <a:pPr/>
              <a:t>24</a:t>
            </a:fld>
            <a:endParaRPr lang="el-GR" dirty="0"/>
          </a:p>
        </p:txBody>
      </p:sp>
      <p:sp>
        <p:nvSpPr>
          <p:cNvPr id="9" name="TextBox 8"/>
          <p:cNvSpPr txBox="1"/>
          <p:nvPr/>
        </p:nvSpPr>
        <p:spPr>
          <a:xfrm>
            <a:off x="1647204" y="5806425"/>
            <a:ext cx="4724996" cy="430887"/>
          </a:xfrm>
          <a:prstGeom prst="rect">
            <a:avLst/>
          </a:prstGeom>
          <a:noFill/>
        </p:spPr>
        <p:txBody>
          <a:bodyPr wrap="square" rtlCol="0">
            <a:spAutoFit/>
          </a:bodyPr>
          <a:lstStyle/>
          <a:p>
            <a:r>
              <a:rPr lang="en-US" sz="2200" b="1" dirty="0">
                <a:solidFill>
                  <a:schemeClr val="tx1">
                    <a:lumMod val="75000"/>
                    <a:lumOff val="25000"/>
                  </a:schemeClr>
                </a:solidFill>
                <a:latin typeface="Roboto Light" pitchFamily="2" charset="0"/>
                <a:ea typeface="Roboto Light" pitchFamily="2" charset="0"/>
              </a:rPr>
              <a:t>Project References</a:t>
            </a:r>
            <a:endParaRPr lang="el-GR" sz="2200" b="1" dirty="0">
              <a:solidFill>
                <a:schemeClr val="tx1">
                  <a:lumMod val="75000"/>
                  <a:lumOff val="25000"/>
                </a:schemeClr>
              </a:solidFill>
              <a:latin typeface="Roboto Light" pitchFamily="2" charset="0"/>
              <a:ea typeface="Roboto Light" pitchFamily="2" charset="0"/>
            </a:endParaRPr>
          </a:p>
        </p:txBody>
      </p:sp>
      <p:grpSp>
        <p:nvGrpSpPr>
          <p:cNvPr id="8" name="Group 7"/>
          <p:cNvGrpSpPr/>
          <p:nvPr/>
        </p:nvGrpSpPr>
        <p:grpSpPr>
          <a:xfrm>
            <a:off x="0" y="3212976"/>
            <a:ext cx="9144000" cy="2520280"/>
            <a:chOff x="0" y="2492896"/>
            <a:chExt cx="9144000" cy="2448272"/>
          </a:xfrm>
        </p:grpSpPr>
        <p:pic>
          <p:nvPicPr>
            <p:cNvPr id="10" name="Picture 2"/>
            <p:cNvPicPr>
              <a:picLocks noChangeAspect="1" noChangeArrowheads="1"/>
            </p:cNvPicPr>
            <p:nvPr/>
          </p:nvPicPr>
          <p:blipFill>
            <a:blip r:embed="rId2" cstate="print"/>
            <a:srcRect l="9128" t="40585" r="23907" b="27659"/>
            <a:stretch>
              <a:fillRect/>
            </a:stretch>
          </p:blipFill>
          <p:spPr bwMode="auto">
            <a:xfrm>
              <a:off x="0" y="2564904"/>
              <a:ext cx="9144000" cy="2232248"/>
            </a:xfrm>
            <a:prstGeom prst="rect">
              <a:avLst/>
            </a:prstGeom>
            <a:noFill/>
            <a:ln w="9525">
              <a:noFill/>
              <a:miter lim="800000"/>
              <a:headEnd/>
              <a:tailEnd/>
            </a:ln>
          </p:spPr>
        </p:pic>
        <p:sp>
          <p:nvSpPr>
            <p:cNvPr id="13" name="Rectangle 12"/>
            <p:cNvSpPr/>
            <p:nvPr/>
          </p:nvSpPr>
          <p:spPr>
            <a:xfrm>
              <a:off x="3275856" y="2492896"/>
              <a:ext cx="208823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0" y="4221088"/>
              <a:ext cx="486003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150ADABE-78E1-4767-A25B-11A1B33333B5}" type="slidenum">
              <a:rPr lang="el-GR" smtClean="0"/>
              <a:pPr/>
              <a:t>25</a:t>
            </a:fld>
            <a:endParaRPr lang="el-GR" dirty="0"/>
          </a:p>
        </p:txBody>
      </p:sp>
      <p:sp>
        <p:nvSpPr>
          <p:cNvPr id="4" name="TextBox 3"/>
          <p:cNvSpPr txBox="1"/>
          <p:nvPr/>
        </p:nvSpPr>
        <p:spPr>
          <a:xfrm>
            <a:off x="1619672" y="1086411"/>
            <a:ext cx="5112568"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Projects 1</a:t>
            </a:r>
            <a:endParaRPr lang="el-GR" sz="1600" b="1" dirty="0">
              <a:solidFill>
                <a:srgbClr val="F1550F"/>
              </a:solidFill>
              <a:latin typeface="Roboto Light" pitchFamily="2" charset="0"/>
              <a:ea typeface="Roboto Light" pitchFamily="2" charset="0"/>
            </a:endParaRPr>
          </a:p>
        </p:txBody>
      </p:sp>
      <p:sp>
        <p:nvSpPr>
          <p:cNvPr id="5" name="TextBox 4"/>
          <p:cNvSpPr txBox="1"/>
          <p:nvPr/>
        </p:nvSpPr>
        <p:spPr>
          <a:xfrm>
            <a:off x="1619672" y="1484784"/>
            <a:ext cx="7056784" cy="5262979"/>
          </a:xfrm>
          <a:prstGeom prst="rect">
            <a:avLst/>
          </a:prstGeom>
          <a:noFill/>
        </p:spPr>
        <p:txBody>
          <a:bodyPr wrap="square" rtlCol="0">
            <a:spAutoFit/>
          </a:bodyPr>
          <a:lstStyle/>
          <a:p>
            <a:pPr algn="just"/>
            <a:r>
              <a:rPr lang="en-US" sz="1400" b="1" dirty="0">
                <a:solidFill>
                  <a:schemeClr val="tx1">
                    <a:lumMod val="85000"/>
                    <a:lumOff val="15000"/>
                  </a:schemeClr>
                </a:solidFill>
                <a:latin typeface="Roboto Light" pitchFamily="2" charset="0"/>
                <a:ea typeface="Roboto Light" pitchFamily="2" charset="0"/>
              </a:rPr>
              <a:t>EGNATIA S.A.: </a:t>
            </a:r>
            <a:r>
              <a:rPr lang="en-US" sz="1400" dirty="0">
                <a:solidFill>
                  <a:schemeClr val="tx1">
                    <a:lumMod val="85000"/>
                    <a:lumOff val="15000"/>
                  </a:schemeClr>
                </a:solidFill>
                <a:latin typeface="Roboto Light" pitchFamily="2" charset="0"/>
                <a:ea typeface="Roboto Light" pitchFamily="2" charset="0"/>
              </a:rPr>
              <a:t>Construction of 2,5MWe solar project in the area of </a:t>
            </a:r>
            <a:r>
              <a:rPr lang="en-US" sz="1400" dirty="0" err="1">
                <a:solidFill>
                  <a:schemeClr val="tx1">
                    <a:lumMod val="85000"/>
                    <a:lumOff val="15000"/>
                  </a:schemeClr>
                </a:solidFill>
                <a:latin typeface="Roboto Light" pitchFamily="2" charset="0"/>
                <a:ea typeface="Roboto Light" pitchFamily="2" charset="0"/>
              </a:rPr>
              <a:t>Evros</a:t>
            </a:r>
            <a:endParaRPr lang="en-US" sz="1400" dirty="0">
              <a:solidFill>
                <a:schemeClr val="tx1">
                  <a:lumMod val="85000"/>
                  <a:lumOff val="15000"/>
                </a:schemeClr>
              </a:solidFill>
              <a:latin typeface="Roboto Light" pitchFamily="2" charset="0"/>
              <a:ea typeface="Roboto Light" pitchFamily="2" charset="0"/>
            </a:endParaRP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300" b="1" dirty="0">
                <a:latin typeface="Roboto Light"/>
              </a:rPr>
              <a:t>METKA EGN LIMITED: </a:t>
            </a:r>
            <a:r>
              <a:rPr lang="en-US" sz="1400" dirty="0">
                <a:solidFill>
                  <a:schemeClr val="tx1">
                    <a:lumMod val="85000"/>
                    <a:lumOff val="15000"/>
                  </a:schemeClr>
                </a:solidFill>
                <a:latin typeface="Roboto Light" pitchFamily="2" charset="0"/>
                <a:ea typeface="Roboto Light" pitchFamily="2" charset="0"/>
              </a:rPr>
              <a:t>Construction of 5MWp PV Park in </a:t>
            </a:r>
            <a:r>
              <a:rPr lang="en-US" sz="1400" dirty="0" err="1">
                <a:solidFill>
                  <a:schemeClr val="tx1">
                    <a:lumMod val="85000"/>
                    <a:lumOff val="15000"/>
                  </a:schemeClr>
                </a:solidFill>
                <a:latin typeface="Roboto Light" pitchFamily="2" charset="0"/>
                <a:ea typeface="Roboto Light" pitchFamily="2" charset="0"/>
              </a:rPr>
              <a:t>Oued</a:t>
            </a:r>
            <a:r>
              <a:rPr lang="en-US" sz="1400" dirty="0">
                <a:solidFill>
                  <a:schemeClr val="tx1">
                    <a:lumMod val="85000"/>
                    <a:lumOff val="15000"/>
                  </a:schemeClr>
                </a:solidFill>
                <a:latin typeface="Roboto Light" pitchFamily="2" charset="0"/>
                <a:ea typeface="Roboto Light" pitchFamily="2" charset="0"/>
              </a:rPr>
              <a:t> </a:t>
            </a:r>
            <a:r>
              <a:rPr lang="en-US" sz="1400" dirty="0" err="1">
                <a:solidFill>
                  <a:schemeClr val="tx1">
                    <a:lumMod val="85000"/>
                    <a:lumOff val="15000"/>
                  </a:schemeClr>
                </a:solidFill>
                <a:latin typeface="Roboto Light" pitchFamily="2" charset="0"/>
                <a:ea typeface="Roboto Light" pitchFamily="2" charset="0"/>
              </a:rPr>
              <a:t>zar</a:t>
            </a:r>
            <a:r>
              <a:rPr lang="en-US" sz="1400" dirty="0">
                <a:solidFill>
                  <a:schemeClr val="tx1">
                    <a:lumMod val="85000"/>
                    <a:lumOff val="15000"/>
                  </a:schemeClr>
                </a:solidFill>
                <a:latin typeface="Roboto Light" pitchFamily="2" charset="0"/>
                <a:ea typeface="Roboto Light" pitchFamily="2" charset="0"/>
              </a:rPr>
              <a:t> site, </a:t>
            </a:r>
            <a:r>
              <a:rPr lang="en-US" sz="1400" dirty="0" err="1">
                <a:solidFill>
                  <a:schemeClr val="tx1">
                    <a:lumMod val="85000"/>
                    <a:lumOff val="15000"/>
                  </a:schemeClr>
                </a:solidFill>
                <a:latin typeface="Roboto Light" pitchFamily="2" charset="0"/>
                <a:ea typeface="Roboto Light" pitchFamily="2" charset="0"/>
              </a:rPr>
              <a:t>Tataouine</a:t>
            </a:r>
            <a:r>
              <a:rPr lang="en-US" sz="1400" dirty="0">
                <a:solidFill>
                  <a:schemeClr val="tx1">
                    <a:lumMod val="85000"/>
                    <a:lumOff val="15000"/>
                  </a:schemeClr>
                </a:solidFill>
                <a:latin typeface="Roboto Light" pitchFamily="2" charset="0"/>
                <a:ea typeface="Roboto Light" pitchFamily="2" charset="0"/>
              </a:rPr>
              <a:t> Governorate, Tunisia</a:t>
            </a: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300" b="1" dirty="0">
                <a:latin typeface="Roboto Light"/>
              </a:rPr>
              <a:t>AKTOR SA: </a:t>
            </a:r>
            <a:r>
              <a:rPr lang="en-US" sz="1400" dirty="0">
                <a:solidFill>
                  <a:schemeClr val="tx1">
                    <a:lumMod val="85000"/>
                    <a:lumOff val="15000"/>
                  </a:schemeClr>
                </a:solidFill>
                <a:latin typeface="Roboto Light" pitchFamily="2" charset="0"/>
                <a:ea typeface="Roboto Light" pitchFamily="2" charset="0"/>
              </a:rPr>
              <a:t>Electrical construction of the Astir Hotel in Athens, </a:t>
            </a:r>
            <a:r>
              <a:rPr lang="en-US" sz="1400" dirty="0" err="1">
                <a:solidFill>
                  <a:schemeClr val="tx1">
                    <a:lumMod val="85000"/>
                    <a:lumOff val="15000"/>
                  </a:schemeClr>
                </a:solidFill>
                <a:latin typeface="Roboto Light" pitchFamily="2" charset="0"/>
                <a:ea typeface="Roboto Light" pitchFamily="2" charset="0"/>
              </a:rPr>
              <a:t>Vouliagmeni</a:t>
            </a:r>
            <a:endParaRPr lang="en-US" sz="1400" dirty="0">
              <a:solidFill>
                <a:schemeClr val="tx1">
                  <a:lumMod val="85000"/>
                  <a:lumOff val="15000"/>
                </a:schemeClr>
              </a:solidFill>
              <a:latin typeface="Roboto Light" pitchFamily="2" charset="0"/>
              <a:ea typeface="Roboto Light" pitchFamily="2" charset="0"/>
            </a:endParaRP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300" b="1" dirty="0">
                <a:latin typeface="Roboto Light"/>
              </a:rPr>
              <a:t>NEA ODOS SA</a:t>
            </a:r>
            <a:r>
              <a:rPr lang="el-GR" sz="1300" b="1" dirty="0">
                <a:latin typeface="Roboto Light"/>
              </a:rPr>
              <a:t>: </a:t>
            </a:r>
            <a:r>
              <a:rPr lang="en-US" sz="1400" dirty="0">
                <a:solidFill>
                  <a:schemeClr val="tx1">
                    <a:lumMod val="85000"/>
                    <a:lumOff val="15000"/>
                  </a:schemeClr>
                </a:solidFill>
                <a:latin typeface="Roboto Light" pitchFamily="2" charset="0"/>
                <a:ea typeface="Roboto Light" pitchFamily="2" charset="0"/>
              </a:rPr>
              <a:t>Electrical works for the PLC interface in tunnels of </a:t>
            </a:r>
            <a:r>
              <a:rPr lang="en-US" sz="1400" dirty="0" err="1">
                <a:solidFill>
                  <a:schemeClr val="tx1">
                    <a:lumMod val="85000"/>
                    <a:lumOff val="15000"/>
                  </a:schemeClr>
                </a:solidFill>
                <a:latin typeface="Roboto Light" pitchFamily="2" charset="0"/>
                <a:ea typeface="Roboto Light" pitchFamily="2" charset="0"/>
              </a:rPr>
              <a:t>Agios</a:t>
            </a:r>
            <a:r>
              <a:rPr lang="en-US" sz="1400" dirty="0">
                <a:solidFill>
                  <a:schemeClr val="tx1">
                    <a:lumMod val="85000"/>
                    <a:lumOff val="15000"/>
                  </a:schemeClr>
                </a:solidFill>
                <a:latin typeface="Roboto Light" pitchFamily="2" charset="0"/>
                <a:ea typeface="Roboto Light" pitchFamily="2" charset="0"/>
              </a:rPr>
              <a:t> Konstantinos-</a:t>
            </a:r>
            <a:r>
              <a:rPr lang="en-US" sz="1400" dirty="0" err="1">
                <a:solidFill>
                  <a:schemeClr val="tx1">
                    <a:lumMod val="85000"/>
                    <a:lumOff val="15000"/>
                  </a:schemeClr>
                </a:solidFill>
                <a:latin typeface="Roboto Light" pitchFamily="2" charset="0"/>
                <a:ea typeface="Roboto Light" pitchFamily="2" charset="0"/>
              </a:rPr>
              <a:t>Kamena</a:t>
            </a:r>
            <a:r>
              <a:rPr lang="en-US" sz="1400" dirty="0">
                <a:solidFill>
                  <a:schemeClr val="tx1">
                    <a:lumMod val="85000"/>
                    <a:lumOff val="15000"/>
                  </a:schemeClr>
                </a:solidFill>
                <a:latin typeface="Roboto Light" pitchFamily="2" charset="0"/>
                <a:ea typeface="Roboto Light" pitchFamily="2" charset="0"/>
              </a:rPr>
              <a:t> </a:t>
            </a:r>
            <a:r>
              <a:rPr lang="en-US" sz="1400" dirty="0" err="1">
                <a:solidFill>
                  <a:schemeClr val="tx1">
                    <a:lumMod val="85000"/>
                    <a:lumOff val="15000"/>
                  </a:schemeClr>
                </a:solidFill>
                <a:latin typeface="Roboto Light" pitchFamily="2" charset="0"/>
                <a:ea typeface="Roboto Light" pitchFamily="2" charset="0"/>
              </a:rPr>
              <a:t>Vourla</a:t>
            </a:r>
            <a:endParaRPr lang="en-US" sz="1400" dirty="0">
              <a:solidFill>
                <a:schemeClr val="tx1">
                  <a:lumMod val="85000"/>
                  <a:lumOff val="15000"/>
                </a:schemeClr>
              </a:solidFill>
              <a:latin typeface="Roboto Light" pitchFamily="2" charset="0"/>
              <a:ea typeface="Roboto Light" pitchFamily="2" charset="0"/>
            </a:endParaRP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300" b="1" dirty="0">
                <a:latin typeface="Roboto Light"/>
              </a:rPr>
              <a:t>SKLAVENITIS SA</a:t>
            </a:r>
            <a:r>
              <a:rPr lang="el-GR" sz="1300" b="1" dirty="0">
                <a:latin typeface="Roboto Light"/>
              </a:rPr>
              <a:t>: </a:t>
            </a:r>
            <a:r>
              <a:rPr lang="en-US" sz="1400" dirty="0">
                <a:solidFill>
                  <a:schemeClr val="tx1">
                    <a:lumMod val="85000"/>
                    <a:lumOff val="15000"/>
                  </a:schemeClr>
                </a:solidFill>
                <a:latin typeface="Roboto Light" pitchFamily="2" charset="0"/>
                <a:ea typeface="Roboto Light" pitchFamily="2" charset="0"/>
              </a:rPr>
              <a:t>Electrical construction of retail stores throughout Greece</a:t>
            </a:r>
          </a:p>
          <a:p>
            <a:pPr algn="just"/>
            <a:endParaRPr lang="el-GR"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ELIN TECHNICAL SA: </a:t>
            </a:r>
            <a:r>
              <a:rPr lang="en-US" sz="1400" dirty="0">
                <a:solidFill>
                  <a:schemeClr val="tx1">
                    <a:lumMod val="85000"/>
                    <a:lumOff val="15000"/>
                  </a:schemeClr>
                </a:solidFill>
                <a:latin typeface="Roboto Light" pitchFamily="2" charset="0"/>
                <a:ea typeface="Roboto Light" pitchFamily="2" charset="0"/>
              </a:rPr>
              <a:t>Construction of </a:t>
            </a:r>
            <a:r>
              <a:rPr lang="en-US" sz="1400" dirty="0" err="1">
                <a:solidFill>
                  <a:schemeClr val="tx1">
                    <a:lumMod val="85000"/>
                    <a:lumOff val="15000"/>
                  </a:schemeClr>
                </a:solidFill>
                <a:latin typeface="Roboto Light" pitchFamily="2" charset="0"/>
                <a:ea typeface="Roboto Light" pitchFamily="2" charset="0"/>
              </a:rPr>
              <a:t>Plaisio</a:t>
            </a:r>
            <a:r>
              <a:rPr lang="en-US" sz="1400" dirty="0">
                <a:solidFill>
                  <a:schemeClr val="tx1">
                    <a:lumMod val="85000"/>
                    <a:lumOff val="15000"/>
                  </a:schemeClr>
                </a:solidFill>
                <a:latin typeface="Roboto Light" pitchFamily="2" charset="0"/>
                <a:ea typeface="Roboto Light" pitchFamily="2" charset="0"/>
              </a:rPr>
              <a:t> Computers store in Athens Dafni</a:t>
            </a: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300" b="1" dirty="0">
                <a:latin typeface="Roboto Light"/>
              </a:rPr>
              <a:t>TERNA SA: </a:t>
            </a:r>
            <a:r>
              <a:rPr lang="en-US" sz="1400" dirty="0">
                <a:latin typeface="Roboto Light" pitchFamily="2" charset="0"/>
                <a:ea typeface="Roboto Light" pitchFamily="2" charset="0"/>
              </a:rPr>
              <a:t>Electrical works for the construction of the new fiber optic center, lighting facilities and pillar on the </a:t>
            </a:r>
            <a:r>
              <a:rPr lang="en-US" sz="1400" dirty="0" err="1">
                <a:latin typeface="Roboto Light" pitchFamily="2" charset="0"/>
                <a:ea typeface="Roboto Light" pitchFamily="2" charset="0"/>
              </a:rPr>
              <a:t>Korinthou</a:t>
            </a:r>
            <a:r>
              <a:rPr lang="en-US" sz="1400" dirty="0">
                <a:latin typeface="Roboto Light" pitchFamily="2" charset="0"/>
                <a:ea typeface="Roboto Light" pitchFamily="2" charset="0"/>
              </a:rPr>
              <a:t>-Patron highway</a:t>
            </a:r>
            <a:endParaRPr lang="el-GR" sz="1400" dirty="0">
              <a:latin typeface="Roboto Light" pitchFamily="2" charset="0"/>
              <a:ea typeface="Roboto Light" pitchFamily="2" charset="0"/>
            </a:endParaRP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300" b="1" dirty="0">
                <a:latin typeface="Roboto Light"/>
              </a:rPr>
              <a:t>TERNA SA</a:t>
            </a:r>
            <a:r>
              <a:rPr lang="el-GR" sz="1300" b="1" dirty="0">
                <a:latin typeface="Roboto Light"/>
              </a:rPr>
              <a:t>: </a:t>
            </a:r>
            <a:r>
              <a:rPr lang="en-US" sz="1400" dirty="0">
                <a:solidFill>
                  <a:schemeClr val="tx1">
                    <a:lumMod val="85000"/>
                    <a:lumOff val="15000"/>
                  </a:schemeClr>
                </a:solidFill>
                <a:latin typeface="Roboto Light" pitchFamily="2" charset="0"/>
                <a:ea typeface="Roboto Light" pitchFamily="2" charset="0"/>
              </a:rPr>
              <a:t>Reconstruction of surgery building of IATRIKO HOSPITAL in Athens, </a:t>
            </a:r>
            <a:r>
              <a:rPr lang="en-US" sz="1400" dirty="0" err="1">
                <a:solidFill>
                  <a:schemeClr val="tx1">
                    <a:lumMod val="85000"/>
                    <a:lumOff val="15000"/>
                  </a:schemeClr>
                </a:solidFill>
                <a:latin typeface="Roboto Light" pitchFamily="2" charset="0"/>
                <a:ea typeface="Roboto Light" pitchFamily="2" charset="0"/>
              </a:rPr>
              <a:t>Psychiko</a:t>
            </a:r>
            <a:endParaRPr lang="en-US" sz="1400" dirty="0">
              <a:solidFill>
                <a:schemeClr val="tx1">
                  <a:lumMod val="85000"/>
                  <a:lumOff val="15000"/>
                </a:schemeClr>
              </a:solidFill>
              <a:latin typeface="Roboto Light" pitchFamily="2" charset="0"/>
              <a:ea typeface="Roboto Light" pitchFamily="2" charset="0"/>
            </a:endParaRP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300" b="1" dirty="0">
                <a:latin typeface="Roboto Light"/>
              </a:rPr>
              <a:t>NEA ODOS SA</a:t>
            </a:r>
            <a:r>
              <a:rPr lang="el-GR" sz="1300" b="1" dirty="0">
                <a:latin typeface="Roboto Light"/>
              </a:rPr>
              <a:t>: </a:t>
            </a:r>
            <a:r>
              <a:rPr lang="en-US" sz="1400" dirty="0">
                <a:solidFill>
                  <a:schemeClr val="tx1">
                    <a:lumMod val="85000"/>
                    <a:lumOff val="15000"/>
                  </a:schemeClr>
                </a:solidFill>
                <a:latin typeface="Roboto Light" pitchFamily="2" charset="0"/>
                <a:ea typeface="Roboto Light" pitchFamily="2" charset="0"/>
              </a:rPr>
              <a:t>Electromechanical works in tunnels </a:t>
            </a:r>
            <a:r>
              <a:rPr lang="el-GR" sz="1400" dirty="0">
                <a:solidFill>
                  <a:schemeClr val="tx1">
                    <a:lumMod val="85000"/>
                    <a:lumOff val="15000"/>
                  </a:schemeClr>
                </a:solidFill>
                <a:latin typeface="Roboto Light" pitchFamily="2" charset="0"/>
                <a:ea typeface="Roboto Light" pitchFamily="2" charset="0"/>
              </a:rPr>
              <a:t> </a:t>
            </a:r>
            <a:r>
              <a:rPr lang="en-US" sz="1400" dirty="0">
                <a:solidFill>
                  <a:schemeClr val="tx1">
                    <a:lumMod val="85000"/>
                    <a:lumOff val="15000"/>
                  </a:schemeClr>
                </a:solidFill>
                <a:latin typeface="Roboto Light" pitchFamily="2" charset="0"/>
                <a:ea typeface="Roboto Light" pitchFamily="2" charset="0"/>
              </a:rPr>
              <a:t>S</a:t>
            </a:r>
            <a:r>
              <a:rPr lang="el-GR" sz="1400" dirty="0">
                <a:solidFill>
                  <a:schemeClr val="tx1">
                    <a:lumMod val="85000"/>
                    <a:lumOff val="15000"/>
                  </a:schemeClr>
                </a:solidFill>
                <a:latin typeface="Roboto Light" pitchFamily="2" charset="0"/>
                <a:ea typeface="Roboto Light" pitchFamily="2" charset="0"/>
              </a:rPr>
              <a:t>1</a:t>
            </a:r>
            <a:r>
              <a:rPr lang="en-US" sz="1400" dirty="0">
                <a:solidFill>
                  <a:schemeClr val="tx1">
                    <a:lumMod val="85000"/>
                    <a:lumOff val="15000"/>
                  </a:schemeClr>
                </a:solidFill>
                <a:latin typeface="Roboto Light" pitchFamily="2" charset="0"/>
                <a:ea typeface="Roboto Light" pitchFamily="2" charset="0"/>
              </a:rPr>
              <a:t> and </a:t>
            </a:r>
            <a:r>
              <a:rPr lang="el-GR" sz="1400" dirty="0">
                <a:solidFill>
                  <a:schemeClr val="tx1">
                    <a:lumMod val="85000"/>
                    <a:lumOff val="15000"/>
                  </a:schemeClr>
                </a:solidFill>
                <a:latin typeface="Roboto Light" pitchFamily="2" charset="0"/>
                <a:ea typeface="Roboto Light" pitchFamily="2" charset="0"/>
              </a:rPr>
              <a:t> </a:t>
            </a:r>
            <a:r>
              <a:rPr lang="en-US" sz="1400" dirty="0">
                <a:solidFill>
                  <a:schemeClr val="tx1">
                    <a:lumMod val="85000"/>
                    <a:lumOff val="15000"/>
                  </a:schemeClr>
                </a:solidFill>
                <a:latin typeface="Roboto Light" pitchFamily="2" charset="0"/>
                <a:ea typeface="Roboto Light" pitchFamily="2" charset="0"/>
              </a:rPr>
              <a:t>S</a:t>
            </a:r>
            <a:r>
              <a:rPr lang="el-GR" sz="1400" dirty="0">
                <a:solidFill>
                  <a:schemeClr val="tx1">
                    <a:lumMod val="85000"/>
                    <a:lumOff val="15000"/>
                  </a:schemeClr>
                </a:solidFill>
                <a:latin typeface="Roboto Light" pitchFamily="2" charset="0"/>
                <a:ea typeface="Roboto Light" pitchFamily="2" charset="0"/>
              </a:rPr>
              <a:t>2 </a:t>
            </a:r>
            <a:r>
              <a:rPr lang="en-US" sz="1400" dirty="0">
                <a:solidFill>
                  <a:schemeClr val="tx1">
                    <a:lumMod val="85000"/>
                    <a:lumOff val="15000"/>
                  </a:schemeClr>
                </a:solidFill>
                <a:latin typeface="Roboto Light" pitchFamily="2" charset="0"/>
                <a:ea typeface="Roboto Light" pitchFamily="2" charset="0"/>
              </a:rPr>
              <a:t>of </a:t>
            </a:r>
            <a:r>
              <a:rPr lang="en-US" sz="1400" dirty="0" err="1">
                <a:solidFill>
                  <a:schemeClr val="tx1">
                    <a:lumMod val="85000"/>
                    <a:lumOff val="15000"/>
                  </a:schemeClr>
                </a:solidFill>
                <a:latin typeface="Roboto Light" pitchFamily="2" charset="0"/>
                <a:ea typeface="Roboto Light" pitchFamily="2" charset="0"/>
              </a:rPr>
              <a:t>Agios</a:t>
            </a:r>
            <a:r>
              <a:rPr lang="en-US" sz="1400" dirty="0">
                <a:solidFill>
                  <a:schemeClr val="tx1">
                    <a:lumMod val="85000"/>
                    <a:lumOff val="15000"/>
                  </a:schemeClr>
                </a:solidFill>
                <a:latin typeface="Roboto Light" pitchFamily="2" charset="0"/>
                <a:ea typeface="Roboto Light" pitchFamily="2" charset="0"/>
              </a:rPr>
              <a:t> Konstantinos</a:t>
            </a:r>
            <a:endParaRPr lang="el-GR" sz="1400" dirty="0">
              <a:solidFill>
                <a:schemeClr val="tx1">
                  <a:lumMod val="85000"/>
                  <a:lumOff val="15000"/>
                </a:schemeClr>
              </a:solidFill>
              <a:latin typeface="Roboto Light" pitchFamily="2" charset="0"/>
              <a:ea typeface="Roboto Light" pitchFamily="2" charset="0"/>
            </a:endParaRPr>
          </a:p>
          <a:p>
            <a:pPr algn="just"/>
            <a:endParaRPr lang="en-US" sz="1400" dirty="0">
              <a:solidFill>
                <a:schemeClr val="tx1">
                  <a:lumMod val="85000"/>
                  <a:lumOff val="15000"/>
                </a:schemeClr>
              </a:solidFill>
              <a:latin typeface="Roboto Light" pitchFamily="2" charset="0"/>
              <a:ea typeface="Roboto Light" pitchFamily="2" charset="0"/>
            </a:endParaRPr>
          </a:p>
          <a:p>
            <a:pPr algn="just"/>
            <a:endParaRPr lang="en-US" sz="1400" dirty="0">
              <a:solidFill>
                <a:schemeClr val="tx1">
                  <a:lumMod val="85000"/>
                  <a:lumOff val="15000"/>
                </a:schemeClr>
              </a:solidFill>
              <a:latin typeface="Roboto Light" pitchFamily="2" charset="0"/>
              <a:ea typeface="Roboto Light" pitchFamily="2" charset="0"/>
            </a:endParaRPr>
          </a:p>
          <a:p>
            <a:pPr algn="just"/>
            <a:endParaRPr lang="en-US" sz="1400" dirty="0">
              <a:solidFill>
                <a:schemeClr val="tx1">
                  <a:lumMod val="85000"/>
                  <a:lumOff val="15000"/>
                </a:schemeClr>
              </a:solidFill>
              <a:latin typeface="Roboto Light" pitchFamily="2" charset="0"/>
              <a:ea typeface="Roboto Light" pitchFamily="2" charset="0"/>
            </a:endParaRPr>
          </a:p>
        </p:txBody>
      </p:sp>
    </p:spTree>
    <p:extLst>
      <p:ext uri="{BB962C8B-B14F-4D97-AF65-F5344CB8AC3E}">
        <p14:creationId xmlns:p14="http://schemas.microsoft.com/office/powerpoint/2010/main" val="1423545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150ADABE-78E1-4767-A25B-11A1B33333B5}" type="slidenum">
              <a:rPr lang="el-GR" smtClean="0"/>
              <a:pPr/>
              <a:t>26</a:t>
            </a:fld>
            <a:endParaRPr lang="el-GR" dirty="0"/>
          </a:p>
        </p:txBody>
      </p:sp>
      <p:sp>
        <p:nvSpPr>
          <p:cNvPr id="4" name="TextBox 3"/>
          <p:cNvSpPr txBox="1"/>
          <p:nvPr/>
        </p:nvSpPr>
        <p:spPr>
          <a:xfrm>
            <a:off x="1619672" y="1086411"/>
            <a:ext cx="5112568"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Projects 2</a:t>
            </a:r>
            <a:endParaRPr lang="el-GR" sz="1600" b="1" dirty="0">
              <a:solidFill>
                <a:srgbClr val="F1550F"/>
              </a:solidFill>
              <a:latin typeface="Roboto Light" pitchFamily="2" charset="0"/>
              <a:ea typeface="Roboto Light" pitchFamily="2" charset="0"/>
            </a:endParaRPr>
          </a:p>
        </p:txBody>
      </p:sp>
      <p:sp>
        <p:nvSpPr>
          <p:cNvPr id="6" name="TextBox 5"/>
          <p:cNvSpPr txBox="1"/>
          <p:nvPr/>
        </p:nvSpPr>
        <p:spPr>
          <a:xfrm>
            <a:off x="1619672" y="1484784"/>
            <a:ext cx="7056784" cy="4832092"/>
          </a:xfrm>
          <a:prstGeom prst="rect">
            <a:avLst/>
          </a:prstGeom>
          <a:noFill/>
        </p:spPr>
        <p:txBody>
          <a:bodyPr wrap="square" rtlCol="0">
            <a:spAutoFit/>
          </a:bodyPr>
          <a:lstStyle/>
          <a:p>
            <a:pPr algn="just"/>
            <a:r>
              <a:rPr lang="en-US" sz="1400" b="1" dirty="0">
                <a:solidFill>
                  <a:schemeClr val="tx1">
                    <a:lumMod val="85000"/>
                    <a:lumOff val="15000"/>
                  </a:schemeClr>
                </a:solidFill>
                <a:latin typeface="Roboto Light" pitchFamily="2" charset="0"/>
                <a:ea typeface="Roboto Light" pitchFamily="2" charset="0"/>
              </a:rPr>
              <a:t>AGT SA: </a:t>
            </a:r>
            <a:r>
              <a:rPr lang="en-US" sz="1400" dirty="0">
                <a:solidFill>
                  <a:schemeClr val="tx1">
                    <a:lumMod val="85000"/>
                    <a:lumOff val="15000"/>
                  </a:schemeClr>
                </a:solidFill>
                <a:latin typeface="Roboto Light" pitchFamily="2" charset="0"/>
                <a:ea typeface="Roboto Light" pitchFamily="2" charset="0"/>
              </a:rPr>
              <a:t>Electrical installations of subsystem 21 at Crown factory in </a:t>
            </a:r>
            <a:r>
              <a:rPr lang="en-US" sz="1400" dirty="0" err="1">
                <a:solidFill>
                  <a:schemeClr val="tx1">
                    <a:lumMod val="85000"/>
                    <a:lumOff val="15000"/>
                  </a:schemeClr>
                </a:solidFill>
                <a:latin typeface="Roboto Light" pitchFamily="2" charset="0"/>
                <a:ea typeface="Roboto Light" pitchFamily="2" charset="0"/>
              </a:rPr>
              <a:t>Custines</a:t>
            </a:r>
            <a:r>
              <a:rPr lang="en-US" sz="1400" dirty="0">
                <a:solidFill>
                  <a:schemeClr val="tx1">
                    <a:lumMod val="85000"/>
                    <a:lumOff val="15000"/>
                  </a:schemeClr>
                </a:solidFill>
                <a:latin typeface="Roboto Light" pitchFamily="2" charset="0"/>
                <a:ea typeface="Roboto Light" pitchFamily="2" charset="0"/>
              </a:rPr>
              <a:t>, France</a:t>
            </a:r>
          </a:p>
          <a:p>
            <a:pPr algn="just"/>
            <a:endParaRPr lang="el-GR"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NOKIA SOLUTIONS HELLAS SA: </a:t>
            </a:r>
            <a:r>
              <a:rPr lang="en-US" sz="1400" dirty="0">
                <a:solidFill>
                  <a:schemeClr val="tx1">
                    <a:lumMod val="85000"/>
                    <a:lumOff val="15000"/>
                  </a:schemeClr>
                </a:solidFill>
                <a:latin typeface="Roboto Light" pitchFamily="2" charset="0"/>
                <a:ea typeface="Roboto Light" pitchFamily="2" charset="0"/>
              </a:rPr>
              <a:t>Supply and installation of new transformer, generator and chillers for X-HAUL lab in </a:t>
            </a:r>
            <a:r>
              <a:rPr lang="en-US" sz="1400" dirty="0" err="1">
                <a:solidFill>
                  <a:schemeClr val="tx1">
                    <a:lumMod val="85000"/>
                    <a:lumOff val="15000"/>
                  </a:schemeClr>
                </a:solidFill>
                <a:latin typeface="Roboto Light" pitchFamily="2" charset="0"/>
                <a:ea typeface="Roboto Light" pitchFamily="2" charset="0"/>
              </a:rPr>
              <a:t>Areva</a:t>
            </a:r>
            <a:endParaRPr lang="en-US" sz="1400" dirty="0">
              <a:solidFill>
                <a:schemeClr val="tx1">
                  <a:lumMod val="85000"/>
                  <a:lumOff val="15000"/>
                </a:schemeClr>
              </a:solidFill>
              <a:latin typeface="Roboto Light" pitchFamily="2" charset="0"/>
              <a:ea typeface="Roboto Light" pitchFamily="2" charset="0"/>
            </a:endParaRP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MEDIA - SATURN GROUP: </a:t>
            </a:r>
            <a:r>
              <a:rPr lang="en-US" sz="1400" dirty="0">
                <a:solidFill>
                  <a:schemeClr val="tx1">
                    <a:lumMod val="85000"/>
                    <a:lumOff val="15000"/>
                  </a:schemeClr>
                </a:solidFill>
                <a:latin typeface="Roboto Light" pitchFamily="2" charset="0"/>
                <a:ea typeface="Roboto Light" pitchFamily="2" charset="0"/>
              </a:rPr>
              <a:t>Construction of office facilities, totaling 2.035 m²</a:t>
            </a: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AGT GROUP</a:t>
            </a:r>
            <a:r>
              <a:rPr lang="en-US" sz="1400" dirty="0">
                <a:solidFill>
                  <a:schemeClr val="tx1">
                    <a:lumMod val="85000"/>
                    <a:lumOff val="15000"/>
                  </a:schemeClr>
                </a:solidFill>
                <a:latin typeface="Roboto Light" pitchFamily="2" charset="0"/>
                <a:ea typeface="Roboto Light" pitchFamily="2" charset="0"/>
              </a:rPr>
              <a:t>: Construction of MEGA SYSTEMS office facilities</a:t>
            </a:r>
            <a:endParaRPr lang="en-US" sz="1400" b="1" dirty="0">
              <a:solidFill>
                <a:schemeClr val="tx1">
                  <a:lumMod val="85000"/>
                  <a:lumOff val="15000"/>
                </a:schemeClr>
              </a:solidFill>
              <a:latin typeface="Roboto Light" pitchFamily="2" charset="0"/>
              <a:ea typeface="Roboto Light" pitchFamily="2" charset="0"/>
            </a:endParaRPr>
          </a:p>
          <a:p>
            <a:pPr algn="just"/>
            <a:endParaRPr lang="en-US" sz="1400" b="1"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HERTZ SA: </a:t>
            </a:r>
            <a:r>
              <a:rPr lang="en-US" sz="1400" dirty="0">
                <a:solidFill>
                  <a:schemeClr val="tx1">
                    <a:lumMod val="85000"/>
                    <a:lumOff val="15000"/>
                  </a:schemeClr>
                </a:solidFill>
                <a:latin typeface="Roboto Light" pitchFamily="2" charset="0"/>
                <a:ea typeface="Roboto Light" pitchFamily="2" charset="0"/>
              </a:rPr>
              <a:t>Construction of office space</a:t>
            </a: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WIND: </a:t>
            </a:r>
            <a:r>
              <a:rPr lang="en-US" sz="1400" dirty="0">
                <a:solidFill>
                  <a:schemeClr val="tx1">
                    <a:lumMod val="85000"/>
                    <a:lumOff val="15000"/>
                  </a:schemeClr>
                </a:solidFill>
                <a:latin typeface="Roboto Light" pitchFamily="2" charset="0"/>
                <a:ea typeface="Roboto Light" pitchFamily="2" charset="0"/>
              </a:rPr>
              <a:t>Construction of mobile store chain throughout Greece</a:t>
            </a:r>
            <a:endParaRPr lang="el-GR" sz="1400" dirty="0">
              <a:solidFill>
                <a:schemeClr val="tx1">
                  <a:lumMod val="85000"/>
                  <a:lumOff val="15000"/>
                </a:schemeClr>
              </a:solidFill>
              <a:latin typeface="Roboto Light" pitchFamily="2" charset="0"/>
              <a:ea typeface="Roboto Light" pitchFamily="2" charset="0"/>
            </a:endParaRP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GREEK MILITARY (ASDYS): </a:t>
            </a:r>
            <a:r>
              <a:rPr lang="en-US" sz="1400" dirty="0">
                <a:solidFill>
                  <a:schemeClr val="tx1">
                    <a:lumMod val="85000"/>
                    <a:lumOff val="15000"/>
                  </a:schemeClr>
                </a:solidFill>
                <a:latin typeface="Roboto Light" pitchFamily="2" charset="0"/>
                <a:ea typeface="Roboto Light" pitchFamily="2" charset="0"/>
              </a:rPr>
              <a:t>Electrical construction of military facilities</a:t>
            </a: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TEGNATIA ENERJI URETIM SAN.VE TIC.A.S.: </a:t>
            </a:r>
            <a:r>
              <a:rPr lang="en-US" sz="1400" dirty="0">
                <a:solidFill>
                  <a:schemeClr val="tx1">
                    <a:lumMod val="85000"/>
                    <a:lumOff val="15000"/>
                  </a:schemeClr>
                </a:solidFill>
                <a:latin typeface="Roboto Light" pitchFamily="2" charset="0"/>
                <a:ea typeface="Roboto Light" pitchFamily="2" charset="0"/>
              </a:rPr>
              <a:t>Construction of 5,4MWe solar project in Gaziantep, Turkey</a:t>
            </a: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300" b="1" dirty="0">
                <a:latin typeface="Roboto Light"/>
              </a:rPr>
              <a:t>METKA EGN LIMITED : : </a:t>
            </a:r>
            <a:r>
              <a:rPr lang="en-US" sz="1400" dirty="0">
                <a:solidFill>
                  <a:schemeClr val="tx1">
                    <a:lumMod val="85000"/>
                    <a:lumOff val="15000"/>
                  </a:schemeClr>
                </a:solidFill>
                <a:latin typeface="Roboto Light" pitchFamily="2" charset="0"/>
                <a:ea typeface="Roboto Light" pitchFamily="2" charset="0"/>
              </a:rPr>
              <a:t>Construction of 10MWp PV Park in the area of </a:t>
            </a:r>
            <a:r>
              <a:rPr lang="en-US" sz="1400" dirty="0" err="1">
                <a:solidFill>
                  <a:schemeClr val="tx1">
                    <a:lumMod val="85000"/>
                    <a:lumOff val="15000"/>
                  </a:schemeClr>
                </a:solidFill>
                <a:latin typeface="Roboto Light" pitchFamily="2" charset="0"/>
                <a:ea typeface="Roboto Light" pitchFamily="2" charset="0"/>
              </a:rPr>
              <a:t>Rodopi</a:t>
            </a:r>
            <a:endParaRPr lang="en-US" sz="1400" dirty="0">
              <a:solidFill>
                <a:schemeClr val="tx1">
                  <a:lumMod val="85000"/>
                  <a:lumOff val="15000"/>
                </a:schemeClr>
              </a:solidFill>
              <a:latin typeface="Roboto Light" pitchFamily="2" charset="0"/>
              <a:ea typeface="Roboto Light" pitchFamily="2" charset="0"/>
            </a:endParaRP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400" b="1" dirty="0">
                <a:latin typeface="Roboto Light" pitchFamily="2" charset="0"/>
                <a:ea typeface="Roboto Light" pitchFamily="2" charset="0"/>
              </a:rPr>
              <a:t>LDK SA: </a:t>
            </a:r>
            <a:r>
              <a:rPr lang="en-US" sz="1400" dirty="0">
                <a:latin typeface="Roboto Light" pitchFamily="2" charset="0"/>
                <a:ea typeface="Roboto Light" pitchFamily="2" charset="0"/>
              </a:rPr>
              <a:t>Maintenance of electrical installations of the Piraeus bank facilities in </a:t>
            </a:r>
            <a:r>
              <a:rPr lang="en-US" sz="1400" dirty="0" err="1">
                <a:latin typeface="Roboto Light" pitchFamily="2" charset="0"/>
                <a:ea typeface="Roboto Light" pitchFamily="2" charset="0"/>
              </a:rPr>
              <a:t>Marousi</a:t>
            </a:r>
            <a:r>
              <a:rPr lang="en-US" sz="1400" dirty="0">
                <a:latin typeface="Roboto Light" pitchFamily="2" charset="0"/>
                <a:ea typeface="Roboto Light" pitchFamily="2" charset="0"/>
              </a:rPr>
              <a:t> </a:t>
            </a:r>
            <a:r>
              <a:rPr lang="en-US" sz="1400" dirty="0" err="1">
                <a:latin typeface="Roboto Light" pitchFamily="2" charset="0"/>
                <a:ea typeface="Roboto Light" pitchFamily="2" charset="0"/>
              </a:rPr>
              <a:t>Attikis</a:t>
            </a:r>
            <a:endParaRPr lang="el-GR" sz="1400" dirty="0">
              <a:latin typeface="Roboto Light" pitchFamily="2" charset="0"/>
              <a:ea typeface="Roboto Light" pitchFamily="2" charset="0"/>
            </a:endParaRPr>
          </a:p>
        </p:txBody>
      </p:sp>
    </p:spTree>
    <p:extLst>
      <p:ext uri="{BB962C8B-B14F-4D97-AF65-F5344CB8AC3E}">
        <p14:creationId xmlns:p14="http://schemas.microsoft.com/office/powerpoint/2010/main" val="454882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19672" y="1086411"/>
            <a:ext cx="5112568"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Projects 3</a:t>
            </a:r>
            <a:endParaRPr lang="el-GR" sz="1600" b="1" dirty="0">
              <a:solidFill>
                <a:srgbClr val="F1550F"/>
              </a:solidFill>
              <a:latin typeface="Roboto Light" pitchFamily="2" charset="0"/>
              <a:ea typeface="Roboto Light" pitchFamily="2" charset="0"/>
            </a:endParaRPr>
          </a:p>
        </p:txBody>
      </p:sp>
      <p:sp>
        <p:nvSpPr>
          <p:cNvPr id="5" name="Slide Number Placeholder 4"/>
          <p:cNvSpPr>
            <a:spLocks noGrp="1"/>
          </p:cNvSpPr>
          <p:nvPr>
            <p:ph type="sldNum" sz="quarter" idx="12"/>
          </p:nvPr>
        </p:nvSpPr>
        <p:spPr/>
        <p:txBody>
          <a:bodyPr/>
          <a:lstStyle/>
          <a:p>
            <a:fld id="{150ADABE-78E1-4767-A25B-11A1B33333B5}" type="slidenum">
              <a:rPr lang="el-GR" smtClean="0"/>
              <a:pPr/>
              <a:t>27</a:t>
            </a:fld>
            <a:endParaRPr lang="el-GR" dirty="0"/>
          </a:p>
        </p:txBody>
      </p:sp>
      <p:sp>
        <p:nvSpPr>
          <p:cNvPr id="7" name="TextBox 6"/>
          <p:cNvSpPr txBox="1"/>
          <p:nvPr/>
        </p:nvSpPr>
        <p:spPr>
          <a:xfrm>
            <a:off x="1619672" y="1484784"/>
            <a:ext cx="7056784" cy="5262979"/>
          </a:xfrm>
          <a:prstGeom prst="rect">
            <a:avLst/>
          </a:prstGeom>
          <a:noFill/>
        </p:spPr>
        <p:txBody>
          <a:bodyPr wrap="square" rtlCol="0">
            <a:spAutoFit/>
          </a:bodyPr>
          <a:lstStyle/>
          <a:p>
            <a:pPr algn="just"/>
            <a:r>
              <a:rPr lang="en-US" sz="1400" b="1" dirty="0">
                <a:solidFill>
                  <a:schemeClr val="tx1">
                    <a:lumMod val="85000"/>
                    <a:lumOff val="15000"/>
                  </a:schemeClr>
                </a:solidFill>
                <a:latin typeface="Roboto Light" pitchFamily="2" charset="0"/>
                <a:ea typeface="Roboto Light" pitchFamily="2" charset="0"/>
              </a:rPr>
              <a:t>KOUMBAS SYNERGY GROUP: </a:t>
            </a:r>
            <a:r>
              <a:rPr lang="en-US" sz="1400" dirty="0">
                <a:solidFill>
                  <a:schemeClr val="tx1">
                    <a:lumMod val="85000"/>
                    <a:lumOff val="15000"/>
                  </a:schemeClr>
                </a:solidFill>
                <a:latin typeface="Roboto Light" pitchFamily="2" charset="0"/>
                <a:ea typeface="Roboto Light" pitchFamily="2" charset="0"/>
              </a:rPr>
              <a:t>Reconstruction and electrical maintenance of office facilities, totaling 3.200 m²</a:t>
            </a:r>
          </a:p>
          <a:p>
            <a:pPr algn="just"/>
            <a:endParaRPr lang="el-GR"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PIRAEUS UNIVERSITY: </a:t>
            </a:r>
            <a:r>
              <a:rPr lang="en-US" sz="1400" dirty="0">
                <a:solidFill>
                  <a:schemeClr val="tx1">
                    <a:lumMod val="85000"/>
                    <a:lumOff val="15000"/>
                  </a:schemeClr>
                </a:solidFill>
                <a:latin typeface="Roboto Light" pitchFamily="2" charset="0"/>
                <a:ea typeface="Roboto Light" pitchFamily="2" charset="0"/>
              </a:rPr>
              <a:t>Lighting reconstruction in the classrooms, library, and meeting rooms</a:t>
            </a:r>
          </a:p>
          <a:p>
            <a:pPr algn="just"/>
            <a:endParaRPr lang="el-GR"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DOMITIS SA: </a:t>
            </a:r>
            <a:r>
              <a:rPr lang="en-US" sz="1400" dirty="0">
                <a:solidFill>
                  <a:schemeClr val="tx1">
                    <a:lumMod val="85000"/>
                    <a:lumOff val="15000"/>
                  </a:schemeClr>
                </a:solidFill>
                <a:latin typeface="Roboto Light" pitchFamily="2" charset="0"/>
                <a:ea typeface="Roboto Light" pitchFamily="2" charset="0"/>
              </a:rPr>
              <a:t>Construction of office facilities</a:t>
            </a:r>
          </a:p>
          <a:p>
            <a:pPr algn="just"/>
            <a:endParaRPr lang="el-GR"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AGT GROUP: </a:t>
            </a:r>
            <a:r>
              <a:rPr lang="en-US" sz="1400" dirty="0">
                <a:solidFill>
                  <a:schemeClr val="tx1">
                    <a:lumMod val="85000"/>
                    <a:lumOff val="15000"/>
                  </a:schemeClr>
                </a:solidFill>
                <a:latin typeface="Roboto Light" pitchFamily="2" charset="0"/>
                <a:ea typeface="Roboto Light" pitchFamily="2" charset="0"/>
              </a:rPr>
              <a:t>Construction of postal savings store chain throughout Greece</a:t>
            </a:r>
          </a:p>
          <a:p>
            <a:pPr algn="just"/>
            <a:endParaRPr lang="el-GR"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IMS SA: </a:t>
            </a:r>
            <a:r>
              <a:rPr lang="en-US" sz="1400" dirty="0">
                <a:solidFill>
                  <a:schemeClr val="tx1">
                    <a:lumMod val="85000"/>
                    <a:lumOff val="15000"/>
                  </a:schemeClr>
                </a:solidFill>
                <a:latin typeface="Roboto Light" pitchFamily="2" charset="0"/>
                <a:ea typeface="Roboto Light" pitchFamily="2" charset="0"/>
              </a:rPr>
              <a:t>Construction of shipping company office building, totaling 5.000 m²</a:t>
            </a: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HOTEL CHAMBER OF GREECE: </a:t>
            </a:r>
            <a:r>
              <a:rPr lang="en-US" sz="1400" dirty="0">
                <a:solidFill>
                  <a:schemeClr val="tx1">
                    <a:lumMod val="85000"/>
                    <a:lumOff val="15000"/>
                  </a:schemeClr>
                </a:solidFill>
                <a:latin typeface="Roboto Light" pitchFamily="2" charset="0"/>
                <a:ea typeface="Roboto Light" pitchFamily="2" charset="0"/>
              </a:rPr>
              <a:t>Construction of office facilities, totaling 1.200 m²</a:t>
            </a:r>
          </a:p>
          <a:p>
            <a:pPr algn="just"/>
            <a:endParaRPr lang="el-GR"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DOMITIS SA: </a:t>
            </a:r>
            <a:r>
              <a:rPr lang="en-US" sz="1400" dirty="0">
                <a:solidFill>
                  <a:schemeClr val="tx1">
                    <a:lumMod val="85000"/>
                    <a:lumOff val="15000"/>
                  </a:schemeClr>
                </a:solidFill>
                <a:latin typeface="Roboto Light" pitchFamily="2" charset="0"/>
                <a:ea typeface="Roboto Light" pitchFamily="2" charset="0"/>
              </a:rPr>
              <a:t>Construction of </a:t>
            </a:r>
            <a:r>
              <a:rPr lang="en-US" sz="1400" dirty="0" err="1">
                <a:solidFill>
                  <a:schemeClr val="tx1">
                    <a:lumMod val="85000"/>
                    <a:lumOff val="15000"/>
                  </a:schemeClr>
                </a:solidFill>
                <a:latin typeface="Roboto Light" pitchFamily="2" charset="0"/>
                <a:ea typeface="Roboto Light" pitchFamily="2" charset="0"/>
              </a:rPr>
              <a:t>Agios</a:t>
            </a:r>
            <a:r>
              <a:rPr lang="en-US" sz="1400" dirty="0">
                <a:solidFill>
                  <a:schemeClr val="tx1">
                    <a:lumMod val="85000"/>
                    <a:lumOff val="15000"/>
                  </a:schemeClr>
                </a:solidFill>
                <a:latin typeface="Roboto Light" pitchFamily="2" charset="0"/>
                <a:ea typeface="Roboto Light" pitchFamily="2" charset="0"/>
              </a:rPr>
              <a:t> </a:t>
            </a:r>
            <a:r>
              <a:rPr lang="en-US" sz="1400" dirty="0" err="1">
                <a:solidFill>
                  <a:schemeClr val="tx1">
                    <a:lumMod val="85000"/>
                    <a:lumOff val="15000"/>
                  </a:schemeClr>
                </a:solidFill>
                <a:latin typeface="Roboto Light" pitchFamily="2" charset="0"/>
                <a:ea typeface="Roboto Light" pitchFamily="2" charset="0"/>
              </a:rPr>
              <a:t>Stefanos</a:t>
            </a:r>
            <a:r>
              <a:rPr lang="en-US" sz="1400" dirty="0">
                <a:solidFill>
                  <a:schemeClr val="tx1">
                    <a:lumMod val="85000"/>
                    <a:lumOff val="15000"/>
                  </a:schemeClr>
                </a:solidFill>
                <a:latin typeface="Roboto Light" pitchFamily="2" charset="0"/>
                <a:ea typeface="Roboto Light" pitchFamily="2" charset="0"/>
              </a:rPr>
              <a:t> shopping mall</a:t>
            </a:r>
          </a:p>
          <a:p>
            <a:pPr algn="just"/>
            <a:endParaRPr lang="el-GR"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SPOT THOMPSON SA: </a:t>
            </a:r>
            <a:r>
              <a:rPr lang="en-US" sz="1400" dirty="0">
                <a:solidFill>
                  <a:schemeClr val="tx1">
                    <a:lumMod val="85000"/>
                    <a:lumOff val="15000"/>
                  </a:schemeClr>
                </a:solidFill>
                <a:latin typeface="Roboto Light" pitchFamily="2" charset="0"/>
                <a:ea typeface="Roboto Light" pitchFamily="2" charset="0"/>
              </a:rPr>
              <a:t>Power resupply of office building via new low voltage network</a:t>
            </a:r>
          </a:p>
          <a:p>
            <a:pPr algn="just"/>
            <a:endParaRPr lang="el-GR"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AUTOFIX SA: </a:t>
            </a:r>
            <a:r>
              <a:rPr lang="en-US" sz="1400" dirty="0">
                <a:solidFill>
                  <a:schemeClr val="tx1">
                    <a:lumMod val="85000"/>
                    <a:lumOff val="15000"/>
                  </a:schemeClr>
                </a:solidFill>
                <a:latin typeface="Roboto Light" pitchFamily="2" charset="0"/>
                <a:ea typeface="Roboto Light" pitchFamily="2" charset="0"/>
              </a:rPr>
              <a:t>Construction of office facilities and production site of LOGO company, totaling 2.000 m²</a:t>
            </a: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300" b="1" dirty="0">
                <a:latin typeface="Roboto Light"/>
              </a:rPr>
              <a:t>TERNA SA: </a:t>
            </a:r>
            <a:r>
              <a:rPr lang="en-US" sz="1400" dirty="0">
                <a:latin typeface="Roboto Light" pitchFamily="2" charset="0"/>
                <a:ea typeface="Roboto Light" pitchFamily="2" charset="0"/>
              </a:rPr>
              <a:t>Electrical construction of the 1</a:t>
            </a:r>
            <a:r>
              <a:rPr lang="en-US" sz="1400" baseline="30000" dirty="0">
                <a:latin typeface="Roboto Light" pitchFamily="2" charset="0"/>
                <a:ea typeface="Roboto Light" pitchFamily="2" charset="0"/>
              </a:rPr>
              <a:t>st</a:t>
            </a:r>
            <a:r>
              <a:rPr lang="en-US" sz="1400" dirty="0">
                <a:latin typeface="Roboto Light" pitchFamily="2" charset="0"/>
                <a:ea typeface="Roboto Light" pitchFamily="2" charset="0"/>
              </a:rPr>
              <a:t> kindergarten school of the </a:t>
            </a:r>
            <a:r>
              <a:rPr lang="en-US" sz="1400" dirty="0" err="1">
                <a:latin typeface="Roboto Light" pitchFamily="2" charset="0"/>
                <a:ea typeface="Roboto Light" pitchFamily="2" charset="0"/>
              </a:rPr>
              <a:t>Mandra’s</a:t>
            </a:r>
            <a:r>
              <a:rPr lang="en-US" sz="1400" dirty="0">
                <a:latin typeface="Roboto Light" pitchFamily="2" charset="0"/>
                <a:ea typeface="Roboto Light" pitchFamily="2" charset="0"/>
              </a:rPr>
              <a:t> municipality due to the flooding damages</a:t>
            </a:r>
            <a:endParaRPr lang="el-GR" sz="1400" dirty="0">
              <a:latin typeface="Roboto Light" pitchFamily="2" charset="0"/>
              <a:ea typeface="Roboto Light" pitchFamily="2" charset="0"/>
            </a:endParaRPr>
          </a:p>
          <a:p>
            <a:pPr algn="just"/>
            <a:endParaRPr lang="en-US" sz="1400" dirty="0">
              <a:solidFill>
                <a:schemeClr val="tx1">
                  <a:lumMod val="85000"/>
                  <a:lumOff val="15000"/>
                </a:schemeClr>
              </a:solidFill>
              <a:latin typeface="Roboto Light" pitchFamily="2" charset="0"/>
              <a:ea typeface="Roboto Light" pitchFamily="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19672" y="1086411"/>
            <a:ext cx="5112568"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Projects 4</a:t>
            </a:r>
            <a:endParaRPr lang="el-GR" sz="1600" b="1" dirty="0">
              <a:solidFill>
                <a:srgbClr val="F1550F"/>
              </a:solidFill>
              <a:latin typeface="Roboto Light" pitchFamily="2" charset="0"/>
              <a:ea typeface="Roboto Light" pitchFamily="2" charset="0"/>
            </a:endParaRPr>
          </a:p>
        </p:txBody>
      </p:sp>
      <p:sp>
        <p:nvSpPr>
          <p:cNvPr id="5" name="Slide Number Placeholder 4"/>
          <p:cNvSpPr>
            <a:spLocks noGrp="1"/>
          </p:cNvSpPr>
          <p:nvPr>
            <p:ph type="sldNum" sz="quarter" idx="12"/>
          </p:nvPr>
        </p:nvSpPr>
        <p:spPr/>
        <p:txBody>
          <a:bodyPr/>
          <a:lstStyle/>
          <a:p>
            <a:fld id="{150ADABE-78E1-4767-A25B-11A1B33333B5}" type="slidenum">
              <a:rPr lang="el-GR" smtClean="0"/>
              <a:pPr/>
              <a:t>28</a:t>
            </a:fld>
            <a:endParaRPr lang="el-GR" dirty="0"/>
          </a:p>
        </p:txBody>
      </p:sp>
      <p:sp>
        <p:nvSpPr>
          <p:cNvPr id="6" name="TextBox 5"/>
          <p:cNvSpPr txBox="1"/>
          <p:nvPr/>
        </p:nvSpPr>
        <p:spPr>
          <a:xfrm>
            <a:off x="1619672" y="1484784"/>
            <a:ext cx="7056784" cy="5693866"/>
          </a:xfrm>
          <a:prstGeom prst="rect">
            <a:avLst/>
          </a:prstGeom>
          <a:noFill/>
        </p:spPr>
        <p:txBody>
          <a:bodyPr wrap="square" rtlCol="0">
            <a:spAutoFit/>
          </a:bodyPr>
          <a:lstStyle/>
          <a:p>
            <a:pPr algn="just"/>
            <a:r>
              <a:rPr lang="en-US" sz="1400" b="1" dirty="0" err="1">
                <a:solidFill>
                  <a:schemeClr val="tx1">
                    <a:lumMod val="85000"/>
                    <a:lumOff val="15000"/>
                  </a:schemeClr>
                </a:solidFill>
                <a:latin typeface="Roboto Light" pitchFamily="2" charset="0"/>
                <a:ea typeface="Roboto Light" pitchFamily="2" charset="0"/>
              </a:rPr>
              <a:t>McDONALD’S</a:t>
            </a:r>
            <a:r>
              <a:rPr lang="en-US" sz="1400" b="1" dirty="0">
                <a:solidFill>
                  <a:schemeClr val="tx1">
                    <a:lumMod val="85000"/>
                    <a:lumOff val="15000"/>
                  </a:schemeClr>
                </a:solidFill>
                <a:latin typeface="Roboto Light" pitchFamily="2" charset="0"/>
                <a:ea typeface="Roboto Light" pitchFamily="2" charset="0"/>
              </a:rPr>
              <a:t>: </a:t>
            </a:r>
            <a:r>
              <a:rPr lang="en-US" sz="1400" dirty="0">
                <a:solidFill>
                  <a:schemeClr val="tx1">
                    <a:lumMod val="85000"/>
                    <a:lumOff val="15000"/>
                  </a:schemeClr>
                </a:solidFill>
                <a:latin typeface="Roboto Light" pitchFamily="2" charset="0"/>
                <a:ea typeface="Roboto Light" pitchFamily="2" charset="0"/>
              </a:rPr>
              <a:t>Construction of stores throughout Greece</a:t>
            </a:r>
          </a:p>
          <a:p>
            <a:pPr algn="just"/>
            <a:endParaRPr lang="en-US" sz="1400" b="1"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NVP SA: </a:t>
            </a:r>
            <a:r>
              <a:rPr lang="en-US" sz="1400" dirty="0">
                <a:solidFill>
                  <a:schemeClr val="tx1">
                    <a:lumMod val="85000"/>
                    <a:lumOff val="15000"/>
                  </a:schemeClr>
                </a:solidFill>
                <a:latin typeface="Roboto Light" pitchFamily="2" charset="0"/>
                <a:ea typeface="Roboto Light" pitchFamily="2" charset="0"/>
              </a:rPr>
              <a:t>Construction of warehouse, totaling 3.000 m²</a:t>
            </a:r>
          </a:p>
          <a:p>
            <a:pPr algn="just"/>
            <a:endParaRPr lang="el-GR"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MEDIA - SATURN GROUP: </a:t>
            </a:r>
            <a:r>
              <a:rPr lang="en-US" sz="1400" dirty="0">
                <a:solidFill>
                  <a:schemeClr val="tx1">
                    <a:lumMod val="85000"/>
                    <a:lumOff val="15000"/>
                  </a:schemeClr>
                </a:solidFill>
                <a:latin typeface="Roboto Light" pitchFamily="2" charset="0"/>
                <a:ea typeface="Roboto Light" pitchFamily="2" charset="0"/>
              </a:rPr>
              <a:t>Reconstruction &amp; maintenance of MEDIA MARKT retail stores throughout Greece</a:t>
            </a:r>
          </a:p>
          <a:p>
            <a:pPr algn="just"/>
            <a:endParaRPr lang="el-GR"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ELIN TECHNICAL: </a:t>
            </a:r>
            <a:r>
              <a:rPr lang="en-US" sz="1400" dirty="0">
                <a:solidFill>
                  <a:schemeClr val="tx1">
                    <a:lumMod val="85000"/>
                    <a:lumOff val="15000"/>
                  </a:schemeClr>
                </a:solidFill>
                <a:latin typeface="Roboto Light" pitchFamily="2" charset="0"/>
                <a:ea typeface="Roboto Light" pitchFamily="2" charset="0"/>
              </a:rPr>
              <a:t>Construction of GREEK OMBUDSMAN office building</a:t>
            </a:r>
          </a:p>
          <a:p>
            <a:pPr algn="just"/>
            <a:endParaRPr lang="el-GR" sz="1400" b="1"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PPC SA (Public Power Corporation): </a:t>
            </a:r>
            <a:r>
              <a:rPr lang="en-US" sz="1400" dirty="0">
                <a:solidFill>
                  <a:schemeClr val="tx1">
                    <a:lumMod val="85000"/>
                    <a:lumOff val="15000"/>
                  </a:schemeClr>
                </a:solidFill>
                <a:latin typeface="Roboto Light" pitchFamily="2" charset="0"/>
                <a:ea typeface="Roboto Light" pitchFamily="2" charset="0"/>
              </a:rPr>
              <a:t>Construction of office facilities</a:t>
            </a:r>
          </a:p>
          <a:p>
            <a:pPr algn="just"/>
            <a:endParaRPr lang="el-GR"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AEGEAN AIRLINES: </a:t>
            </a:r>
            <a:r>
              <a:rPr lang="en-US" sz="1400" dirty="0">
                <a:solidFill>
                  <a:schemeClr val="tx1">
                    <a:lumMod val="85000"/>
                    <a:lumOff val="15000"/>
                  </a:schemeClr>
                </a:solidFill>
                <a:latin typeface="Roboto Light" pitchFamily="2" charset="0"/>
                <a:ea typeface="Roboto Light" pitchFamily="2" charset="0"/>
              </a:rPr>
              <a:t>Construction of office space</a:t>
            </a:r>
          </a:p>
          <a:p>
            <a:pPr algn="just"/>
            <a:endParaRPr lang="el-GR"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TALLY WEIJL: </a:t>
            </a:r>
            <a:r>
              <a:rPr lang="en-US" sz="1400" dirty="0">
                <a:solidFill>
                  <a:schemeClr val="tx1">
                    <a:lumMod val="85000"/>
                    <a:lumOff val="15000"/>
                  </a:schemeClr>
                </a:solidFill>
                <a:latin typeface="Roboto Light" pitchFamily="2" charset="0"/>
                <a:ea typeface="Roboto Light" pitchFamily="2" charset="0"/>
              </a:rPr>
              <a:t>Survey &amp; construction of multinational clothing store chain throughout Greece</a:t>
            </a:r>
          </a:p>
          <a:p>
            <a:pPr algn="just"/>
            <a:endParaRPr lang="en-US" sz="1400" b="1"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TEGNATIA ENERJI URETIM SAN.VE TIC.A.S.: </a:t>
            </a:r>
            <a:r>
              <a:rPr lang="en-US" sz="1400" dirty="0">
                <a:solidFill>
                  <a:schemeClr val="tx1">
                    <a:lumMod val="85000"/>
                    <a:lumOff val="15000"/>
                  </a:schemeClr>
                </a:solidFill>
                <a:latin typeface="Roboto Light" pitchFamily="2" charset="0"/>
                <a:ea typeface="Roboto Light" pitchFamily="2" charset="0"/>
              </a:rPr>
              <a:t>Construction of 3MWe solar project in </a:t>
            </a:r>
            <a:r>
              <a:rPr lang="en-US" sz="1400" dirty="0" err="1">
                <a:solidFill>
                  <a:schemeClr val="tx1">
                    <a:lumMod val="85000"/>
                    <a:lumOff val="15000"/>
                  </a:schemeClr>
                </a:solidFill>
                <a:latin typeface="Roboto Light" pitchFamily="2" charset="0"/>
                <a:ea typeface="Roboto Light" pitchFamily="2" charset="0"/>
              </a:rPr>
              <a:t>Cumra</a:t>
            </a:r>
            <a:r>
              <a:rPr lang="en-US" sz="1400" dirty="0">
                <a:solidFill>
                  <a:schemeClr val="tx1">
                    <a:lumMod val="85000"/>
                    <a:lumOff val="15000"/>
                  </a:schemeClr>
                </a:solidFill>
                <a:latin typeface="Roboto Light" pitchFamily="2" charset="0"/>
                <a:ea typeface="Roboto Light" pitchFamily="2" charset="0"/>
              </a:rPr>
              <a:t>, Turkey</a:t>
            </a: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300" b="1" dirty="0">
                <a:latin typeface="Roboto Light"/>
              </a:rPr>
              <a:t>TEGNATIA ENERJI URETIM SAN.VE TIC.A.S: </a:t>
            </a:r>
            <a:r>
              <a:rPr lang="en-US" sz="1400" dirty="0">
                <a:solidFill>
                  <a:schemeClr val="tx1">
                    <a:lumMod val="85000"/>
                    <a:lumOff val="15000"/>
                  </a:schemeClr>
                </a:solidFill>
                <a:latin typeface="Roboto Light" pitchFamily="2" charset="0"/>
                <a:ea typeface="Roboto Light" pitchFamily="2" charset="0"/>
              </a:rPr>
              <a:t>Construction of 7,7MWp PV Park in </a:t>
            </a:r>
            <a:r>
              <a:rPr lang="en-US" sz="1400" dirty="0" err="1">
                <a:solidFill>
                  <a:schemeClr val="tx1">
                    <a:lumMod val="85000"/>
                    <a:lumOff val="15000"/>
                  </a:schemeClr>
                </a:solidFill>
                <a:latin typeface="Roboto Light" pitchFamily="2" charset="0"/>
                <a:ea typeface="Roboto Light" pitchFamily="2" charset="0"/>
              </a:rPr>
              <a:t>Karabuk</a:t>
            </a:r>
            <a:r>
              <a:rPr lang="en-US" sz="1400" dirty="0">
                <a:solidFill>
                  <a:schemeClr val="tx1">
                    <a:lumMod val="85000"/>
                    <a:lumOff val="15000"/>
                  </a:schemeClr>
                </a:solidFill>
                <a:latin typeface="Roboto Light" pitchFamily="2" charset="0"/>
                <a:ea typeface="Roboto Light" pitchFamily="2" charset="0"/>
              </a:rPr>
              <a:t>, Turkey</a:t>
            </a:r>
          </a:p>
          <a:p>
            <a:pPr algn="just"/>
            <a:endParaRPr lang="en-US" sz="1400" dirty="0">
              <a:latin typeface="Roboto Light" pitchFamily="2" charset="0"/>
              <a:ea typeface="Roboto Light" pitchFamily="2" charset="0"/>
            </a:endParaRPr>
          </a:p>
          <a:p>
            <a:pPr algn="just"/>
            <a:r>
              <a:rPr lang="en-US" sz="1400" b="1" dirty="0">
                <a:latin typeface="Roboto Light" pitchFamily="2" charset="0"/>
                <a:ea typeface="Roboto Light" pitchFamily="2" charset="0"/>
              </a:rPr>
              <a:t>MAPEI SA: </a:t>
            </a:r>
            <a:r>
              <a:rPr lang="en-US" sz="1400" dirty="0">
                <a:latin typeface="Roboto Light" pitchFamily="2" charset="0"/>
                <a:ea typeface="Roboto Light" pitchFamily="2" charset="0"/>
              </a:rPr>
              <a:t>Electrical works for the new production line in the area of </a:t>
            </a:r>
            <a:r>
              <a:rPr lang="en-US" sz="1400" dirty="0" err="1">
                <a:latin typeface="Roboto Light" pitchFamily="2" charset="0"/>
                <a:ea typeface="Roboto Light" pitchFamily="2" charset="0"/>
              </a:rPr>
              <a:t>Ritsona</a:t>
            </a:r>
            <a:endParaRPr lang="en-US" sz="1400" dirty="0">
              <a:latin typeface="Roboto Light" pitchFamily="2" charset="0"/>
              <a:ea typeface="Roboto Light" pitchFamily="2" charset="0"/>
            </a:endParaRPr>
          </a:p>
          <a:p>
            <a:pPr algn="just"/>
            <a:endParaRPr lang="en-US" sz="1400" dirty="0">
              <a:solidFill>
                <a:schemeClr val="tx1">
                  <a:lumMod val="85000"/>
                  <a:lumOff val="15000"/>
                </a:schemeClr>
              </a:solidFill>
              <a:latin typeface="Roboto Light" pitchFamily="2" charset="0"/>
              <a:ea typeface="Roboto Light" pitchFamily="2" charset="0"/>
            </a:endParaRPr>
          </a:p>
          <a:p>
            <a:pPr algn="just"/>
            <a:endParaRPr lang="el-GR" sz="1400" b="1" dirty="0">
              <a:solidFill>
                <a:schemeClr val="tx1">
                  <a:lumMod val="85000"/>
                  <a:lumOff val="15000"/>
                </a:schemeClr>
              </a:solidFill>
              <a:latin typeface="Roboto Light" pitchFamily="2" charset="0"/>
              <a:ea typeface="Roboto Light" pitchFamily="2"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19672" y="1086411"/>
            <a:ext cx="5112568"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Projects 5</a:t>
            </a:r>
            <a:endParaRPr lang="el-GR" sz="1600" b="1" dirty="0">
              <a:solidFill>
                <a:srgbClr val="F1550F"/>
              </a:solidFill>
              <a:latin typeface="Roboto Light" pitchFamily="2" charset="0"/>
              <a:ea typeface="Roboto Light" pitchFamily="2" charset="0"/>
            </a:endParaRPr>
          </a:p>
        </p:txBody>
      </p:sp>
      <p:sp>
        <p:nvSpPr>
          <p:cNvPr id="5" name="Slide Number Placeholder 4"/>
          <p:cNvSpPr>
            <a:spLocks noGrp="1"/>
          </p:cNvSpPr>
          <p:nvPr>
            <p:ph type="sldNum" sz="quarter" idx="12"/>
          </p:nvPr>
        </p:nvSpPr>
        <p:spPr/>
        <p:txBody>
          <a:bodyPr/>
          <a:lstStyle/>
          <a:p>
            <a:fld id="{150ADABE-78E1-4767-A25B-11A1B33333B5}" type="slidenum">
              <a:rPr lang="el-GR" smtClean="0"/>
              <a:pPr/>
              <a:t>29</a:t>
            </a:fld>
            <a:endParaRPr lang="el-GR" dirty="0"/>
          </a:p>
        </p:txBody>
      </p:sp>
      <p:sp>
        <p:nvSpPr>
          <p:cNvPr id="6" name="TextBox 5"/>
          <p:cNvSpPr txBox="1"/>
          <p:nvPr/>
        </p:nvSpPr>
        <p:spPr>
          <a:xfrm>
            <a:off x="1619672" y="1484784"/>
            <a:ext cx="7056784" cy="5047536"/>
          </a:xfrm>
          <a:prstGeom prst="rect">
            <a:avLst/>
          </a:prstGeom>
          <a:noFill/>
        </p:spPr>
        <p:txBody>
          <a:bodyPr wrap="square" rtlCol="0">
            <a:spAutoFit/>
          </a:bodyPr>
          <a:lstStyle/>
          <a:p>
            <a:pPr algn="just"/>
            <a:r>
              <a:rPr lang="en-US" sz="1400" b="1" dirty="0">
                <a:solidFill>
                  <a:schemeClr val="tx1">
                    <a:lumMod val="85000"/>
                    <a:lumOff val="15000"/>
                  </a:schemeClr>
                </a:solidFill>
                <a:latin typeface="Roboto Light" pitchFamily="2" charset="0"/>
                <a:ea typeface="Roboto Light" pitchFamily="2" charset="0"/>
              </a:rPr>
              <a:t>GAIOZEFXIS LTD: </a:t>
            </a:r>
            <a:r>
              <a:rPr lang="en-US" sz="1400" dirty="0">
                <a:solidFill>
                  <a:schemeClr val="tx1">
                    <a:lumMod val="85000"/>
                    <a:lumOff val="15000"/>
                  </a:schemeClr>
                </a:solidFill>
                <a:latin typeface="Roboto Light" pitchFamily="2" charset="0"/>
                <a:ea typeface="Roboto Light" pitchFamily="2" charset="0"/>
              </a:rPr>
              <a:t>Construction of accent lighting of building exterior and surroundings of office building complex, totaling 5.000 m²</a:t>
            </a: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TERNA SA: </a:t>
            </a:r>
            <a:r>
              <a:rPr lang="en-US" sz="1400" dirty="0">
                <a:solidFill>
                  <a:schemeClr val="tx1">
                    <a:lumMod val="85000"/>
                    <a:lumOff val="15000"/>
                  </a:schemeClr>
                </a:solidFill>
                <a:latin typeface="Roboto Light" pitchFamily="2" charset="0"/>
                <a:ea typeface="Roboto Light" pitchFamily="2" charset="0"/>
              </a:rPr>
              <a:t>Construction of office space for Consortium EVROIONIA &amp; CENTRAL GREECE MOTORWAY E-65</a:t>
            </a: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EYDAP SA (Athens Water Supply and Sewerage Company): </a:t>
            </a:r>
            <a:r>
              <a:rPr lang="en-US" sz="1400" dirty="0">
                <a:solidFill>
                  <a:schemeClr val="tx1">
                    <a:lumMod val="85000"/>
                    <a:lumOff val="15000"/>
                  </a:schemeClr>
                </a:solidFill>
                <a:latin typeface="Roboto Light" pitchFamily="2" charset="0"/>
                <a:ea typeface="Roboto Light" pitchFamily="2" charset="0"/>
              </a:rPr>
              <a:t>Construction of office facilities throughout Athens</a:t>
            </a:r>
          </a:p>
          <a:p>
            <a:pPr algn="just"/>
            <a:endParaRPr lang="en-US" sz="1400" b="1"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LAMDA LEVENTIS SA: </a:t>
            </a:r>
            <a:r>
              <a:rPr lang="en-US" sz="1400" dirty="0">
                <a:solidFill>
                  <a:schemeClr val="tx1">
                    <a:lumMod val="85000"/>
                    <a:lumOff val="15000"/>
                  </a:schemeClr>
                </a:solidFill>
                <a:latin typeface="Roboto Light" pitchFamily="2" charset="0"/>
                <a:ea typeface="Roboto Light" pitchFamily="2" charset="0"/>
              </a:rPr>
              <a:t>Construction of facilities for commercial &amp; industrial awning company, totaling 5.000 m²</a:t>
            </a: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EUROPΕAN NAVIGATION INC</a:t>
            </a:r>
            <a:r>
              <a:rPr lang="en-US" sz="1400" dirty="0">
                <a:solidFill>
                  <a:schemeClr val="tx1">
                    <a:lumMod val="85000"/>
                    <a:lumOff val="15000"/>
                  </a:schemeClr>
                </a:solidFill>
                <a:latin typeface="Roboto Light" pitchFamily="2" charset="0"/>
                <a:ea typeface="Roboto Light" pitchFamily="2" charset="0"/>
              </a:rPr>
              <a:t>: Electrical reconstruction of shipping company facilities and replacement of medium voltage substation</a:t>
            </a:r>
            <a:endParaRPr lang="el-GR" sz="1400" dirty="0">
              <a:solidFill>
                <a:schemeClr val="tx1">
                  <a:lumMod val="85000"/>
                  <a:lumOff val="15000"/>
                </a:schemeClr>
              </a:solidFill>
              <a:latin typeface="Roboto Light" pitchFamily="2" charset="0"/>
              <a:ea typeface="Roboto Light" pitchFamily="2" charset="0"/>
            </a:endParaRPr>
          </a:p>
          <a:p>
            <a:pPr algn="just"/>
            <a:endParaRPr lang="el-GR"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QUALITY BRANDS SA: </a:t>
            </a:r>
            <a:r>
              <a:rPr lang="en-US" sz="1400" dirty="0">
                <a:solidFill>
                  <a:schemeClr val="tx1">
                    <a:lumMod val="85000"/>
                    <a:lumOff val="15000"/>
                  </a:schemeClr>
                </a:solidFill>
                <a:latin typeface="Roboto Light" pitchFamily="2" charset="0"/>
                <a:ea typeface="Roboto Light" pitchFamily="2" charset="0"/>
              </a:rPr>
              <a:t>Power resupply of office building via new low voltage network</a:t>
            </a: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NVP SA: </a:t>
            </a:r>
            <a:r>
              <a:rPr lang="en-US" sz="1400" dirty="0">
                <a:solidFill>
                  <a:schemeClr val="tx1">
                    <a:lumMod val="85000"/>
                    <a:lumOff val="15000"/>
                  </a:schemeClr>
                </a:solidFill>
                <a:latin typeface="Roboto Light" pitchFamily="2" charset="0"/>
                <a:ea typeface="Roboto Light" pitchFamily="2" charset="0"/>
              </a:rPr>
              <a:t>Construction of store and apartment complex, totaling 6.000 m²</a:t>
            </a:r>
          </a:p>
          <a:p>
            <a:pPr algn="just"/>
            <a:endParaRPr lang="en-US" sz="1400" b="1"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TEGNATIA ENERJI URETIM SAN.VE TIC.A.S: </a:t>
            </a:r>
            <a:r>
              <a:rPr lang="en-US" sz="1400" dirty="0">
                <a:solidFill>
                  <a:schemeClr val="tx1">
                    <a:lumMod val="85000"/>
                    <a:lumOff val="15000"/>
                  </a:schemeClr>
                </a:solidFill>
                <a:latin typeface="Roboto Light" pitchFamily="2" charset="0"/>
                <a:ea typeface="Roboto Light" pitchFamily="2" charset="0"/>
              </a:rPr>
              <a:t>Construction of 7,7MWp PV Park in Erzurum, Turkey </a:t>
            </a:r>
            <a:endParaRPr lang="en-US" sz="1400" b="1" dirty="0">
              <a:solidFill>
                <a:schemeClr val="tx1">
                  <a:lumMod val="85000"/>
                  <a:lumOff val="15000"/>
                </a:schemeClr>
              </a:solidFill>
              <a:latin typeface="Roboto Light" pitchFamily="2" charset="0"/>
              <a:ea typeface="Roboto Light" pitchFamily="2" charset="0"/>
            </a:endParaRPr>
          </a:p>
          <a:p>
            <a:pPr algn="just"/>
            <a:endParaRPr lang="en-US" sz="1400" dirty="0">
              <a:solidFill>
                <a:schemeClr val="tx1">
                  <a:lumMod val="85000"/>
                  <a:lumOff val="15000"/>
                </a:schemeClr>
              </a:solidFill>
              <a:latin typeface="Roboto Light" pitchFamily="2" charset="0"/>
              <a:ea typeface="Roboto Light" pitchFamily="2" charset="0"/>
            </a:endParaRPr>
          </a:p>
          <a:p>
            <a:pPr algn="just"/>
            <a:endParaRPr lang="el-GR" sz="1400" dirty="0">
              <a:solidFill>
                <a:schemeClr val="tx1">
                  <a:lumMod val="85000"/>
                  <a:lumOff val="15000"/>
                </a:schemeClr>
              </a:solidFill>
              <a:latin typeface="Roboto Light" pitchFamily="2" charset="0"/>
              <a:ea typeface="Roboto Light"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47204" y="2351202"/>
            <a:ext cx="2376264" cy="430887"/>
          </a:xfrm>
          <a:prstGeom prst="rect">
            <a:avLst/>
          </a:prstGeom>
          <a:noFill/>
        </p:spPr>
        <p:txBody>
          <a:bodyPr wrap="square" rtlCol="0">
            <a:spAutoFit/>
          </a:bodyPr>
          <a:lstStyle/>
          <a:p>
            <a:r>
              <a:rPr lang="en-US" sz="2200" b="1" dirty="0">
                <a:solidFill>
                  <a:schemeClr val="tx1">
                    <a:lumMod val="75000"/>
                    <a:lumOff val="25000"/>
                  </a:schemeClr>
                </a:solidFill>
                <a:latin typeface="Roboto Light" pitchFamily="2" charset="0"/>
                <a:ea typeface="Roboto Light" pitchFamily="2" charset="0"/>
              </a:rPr>
              <a:t>A&amp;G Profile</a:t>
            </a:r>
            <a:endParaRPr lang="el-GR" sz="2200" b="1" dirty="0">
              <a:solidFill>
                <a:schemeClr val="tx1">
                  <a:lumMod val="75000"/>
                  <a:lumOff val="25000"/>
                </a:schemeClr>
              </a:solidFill>
              <a:latin typeface="Roboto Light" pitchFamily="2" charset="0"/>
              <a:ea typeface="Roboto Light" pitchFamily="2" charset="0"/>
            </a:endParaRPr>
          </a:p>
        </p:txBody>
      </p:sp>
      <p:sp>
        <p:nvSpPr>
          <p:cNvPr id="17" name="TextBox 16"/>
          <p:cNvSpPr txBox="1"/>
          <p:nvPr/>
        </p:nvSpPr>
        <p:spPr>
          <a:xfrm>
            <a:off x="1647204" y="2926105"/>
            <a:ext cx="2808312" cy="430887"/>
          </a:xfrm>
          <a:prstGeom prst="rect">
            <a:avLst/>
          </a:prstGeom>
          <a:noFill/>
        </p:spPr>
        <p:txBody>
          <a:bodyPr wrap="square" rtlCol="0">
            <a:spAutoFit/>
          </a:bodyPr>
          <a:lstStyle/>
          <a:p>
            <a:r>
              <a:rPr lang="en-US" sz="2200" b="1" dirty="0">
                <a:solidFill>
                  <a:schemeClr val="tx1">
                    <a:lumMod val="75000"/>
                    <a:lumOff val="25000"/>
                  </a:schemeClr>
                </a:solidFill>
                <a:latin typeface="Roboto Light" pitchFamily="2" charset="0"/>
                <a:ea typeface="Roboto Light" pitchFamily="2" charset="0"/>
              </a:rPr>
              <a:t>Goals &amp; Strategy</a:t>
            </a:r>
            <a:endParaRPr lang="el-GR" sz="2200" b="1" dirty="0">
              <a:solidFill>
                <a:schemeClr val="tx1">
                  <a:lumMod val="75000"/>
                  <a:lumOff val="25000"/>
                </a:schemeClr>
              </a:solidFill>
              <a:latin typeface="Roboto Light" pitchFamily="2" charset="0"/>
              <a:ea typeface="Roboto Light" pitchFamily="2" charset="0"/>
            </a:endParaRPr>
          </a:p>
        </p:txBody>
      </p:sp>
      <p:sp>
        <p:nvSpPr>
          <p:cNvPr id="19" name="TextBox 18"/>
          <p:cNvSpPr txBox="1"/>
          <p:nvPr/>
        </p:nvSpPr>
        <p:spPr>
          <a:xfrm>
            <a:off x="1647204" y="4078233"/>
            <a:ext cx="3716884" cy="430887"/>
          </a:xfrm>
          <a:prstGeom prst="rect">
            <a:avLst/>
          </a:prstGeom>
          <a:noFill/>
        </p:spPr>
        <p:txBody>
          <a:bodyPr wrap="square" rtlCol="0">
            <a:spAutoFit/>
          </a:bodyPr>
          <a:lstStyle/>
          <a:p>
            <a:r>
              <a:rPr lang="en-US" sz="2200" b="1" dirty="0">
                <a:solidFill>
                  <a:schemeClr val="tx1">
                    <a:lumMod val="75000"/>
                    <a:lumOff val="25000"/>
                  </a:schemeClr>
                </a:solidFill>
                <a:latin typeface="Roboto Light" pitchFamily="2" charset="0"/>
                <a:ea typeface="Roboto Light" pitchFamily="2" charset="0"/>
              </a:rPr>
              <a:t>Specialized Services</a:t>
            </a:r>
            <a:endParaRPr lang="el-GR" sz="2200" b="1" dirty="0">
              <a:solidFill>
                <a:schemeClr val="tx1">
                  <a:lumMod val="75000"/>
                  <a:lumOff val="25000"/>
                </a:schemeClr>
              </a:solidFill>
              <a:latin typeface="Roboto Light" pitchFamily="2" charset="0"/>
              <a:ea typeface="Roboto Light" pitchFamily="2" charset="0"/>
            </a:endParaRPr>
          </a:p>
        </p:txBody>
      </p:sp>
      <p:sp>
        <p:nvSpPr>
          <p:cNvPr id="24" name="TextBox 23"/>
          <p:cNvSpPr txBox="1"/>
          <p:nvPr/>
        </p:nvSpPr>
        <p:spPr>
          <a:xfrm>
            <a:off x="1647204" y="5230361"/>
            <a:ext cx="3469091" cy="430887"/>
          </a:xfrm>
          <a:prstGeom prst="rect">
            <a:avLst/>
          </a:prstGeom>
          <a:noFill/>
        </p:spPr>
        <p:txBody>
          <a:bodyPr wrap="square" rtlCol="0">
            <a:spAutoFit/>
          </a:bodyPr>
          <a:lstStyle/>
          <a:p>
            <a:r>
              <a:rPr lang="en-US" sz="2200" b="1" dirty="0">
                <a:solidFill>
                  <a:schemeClr val="tx1">
                    <a:lumMod val="75000"/>
                    <a:lumOff val="25000"/>
                  </a:schemeClr>
                </a:solidFill>
                <a:latin typeface="Roboto Light" pitchFamily="2" charset="0"/>
                <a:ea typeface="Roboto Light" pitchFamily="2" charset="0"/>
              </a:rPr>
              <a:t>Project References</a:t>
            </a:r>
            <a:endParaRPr lang="el-GR" sz="2200" b="1" dirty="0">
              <a:solidFill>
                <a:schemeClr val="tx1">
                  <a:lumMod val="75000"/>
                  <a:lumOff val="25000"/>
                </a:schemeClr>
              </a:solidFill>
              <a:latin typeface="Roboto Light" pitchFamily="2" charset="0"/>
              <a:ea typeface="Roboto Light" pitchFamily="2" charset="0"/>
            </a:endParaRPr>
          </a:p>
        </p:txBody>
      </p:sp>
      <p:sp>
        <p:nvSpPr>
          <p:cNvPr id="26" name="TextBox 25"/>
          <p:cNvSpPr txBox="1"/>
          <p:nvPr/>
        </p:nvSpPr>
        <p:spPr>
          <a:xfrm>
            <a:off x="1647204" y="5806425"/>
            <a:ext cx="3303896" cy="430887"/>
          </a:xfrm>
          <a:prstGeom prst="rect">
            <a:avLst/>
          </a:prstGeom>
          <a:noFill/>
        </p:spPr>
        <p:txBody>
          <a:bodyPr wrap="square" rtlCol="0">
            <a:spAutoFit/>
          </a:bodyPr>
          <a:lstStyle/>
          <a:p>
            <a:r>
              <a:rPr lang="en-US" sz="2200" b="1" dirty="0">
                <a:solidFill>
                  <a:schemeClr val="tx1">
                    <a:lumMod val="75000"/>
                    <a:lumOff val="25000"/>
                  </a:schemeClr>
                </a:solidFill>
                <a:latin typeface="Roboto Light" pitchFamily="2" charset="0"/>
                <a:ea typeface="Roboto Light" pitchFamily="2" charset="0"/>
              </a:rPr>
              <a:t>Benefits At-a-Glance</a:t>
            </a:r>
            <a:endParaRPr lang="el-GR" sz="2200" b="1" dirty="0">
              <a:solidFill>
                <a:schemeClr val="tx1">
                  <a:lumMod val="75000"/>
                  <a:lumOff val="25000"/>
                </a:schemeClr>
              </a:solidFill>
              <a:latin typeface="Roboto Light" pitchFamily="2" charset="0"/>
              <a:ea typeface="Roboto Light" pitchFamily="2" charset="0"/>
            </a:endParaRPr>
          </a:p>
        </p:txBody>
      </p:sp>
      <p:sp>
        <p:nvSpPr>
          <p:cNvPr id="98" name="TextBox 97"/>
          <p:cNvSpPr txBox="1"/>
          <p:nvPr/>
        </p:nvSpPr>
        <p:spPr>
          <a:xfrm>
            <a:off x="1647204" y="4654297"/>
            <a:ext cx="2808312" cy="430887"/>
          </a:xfrm>
          <a:prstGeom prst="rect">
            <a:avLst/>
          </a:prstGeom>
          <a:noFill/>
        </p:spPr>
        <p:txBody>
          <a:bodyPr wrap="square" rtlCol="0">
            <a:spAutoFit/>
          </a:bodyPr>
          <a:lstStyle/>
          <a:p>
            <a:r>
              <a:rPr lang="en-US" sz="2200" b="1" dirty="0">
                <a:solidFill>
                  <a:schemeClr val="tx1">
                    <a:lumMod val="75000"/>
                    <a:lumOff val="25000"/>
                  </a:schemeClr>
                </a:solidFill>
                <a:latin typeface="Roboto Light" pitchFamily="2" charset="0"/>
                <a:ea typeface="Roboto Light" pitchFamily="2" charset="0"/>
              </a:rPr>
              <a:t>Client Network</a:t>
            </a:r>
            <a:endParaRPr lang="el-GR" sz="2200" b="1" dirty="0">
              <a:solidFill>
                <a:schemeClr val="tx1">
                  <a:lumMod val="75000"/>
                  <a:lumOff val="25000"/>
                </a:schemeClr>
              </a:solidFill>
              <a:latin typeface="Roboto Light" pitchFamily="2" charset="0"/>
              <a:ea typeface="Roboto Light" pitchFamily="2" charset="0"/>
            </a:endParaRPr>
          </a:p>
        </p:txBody>
      </p:sp>
      <p:sp>
        <p:nvSpPr>
          <p:cNvPr id="99" name="TextBox 98"/>
          <p:cNvSpPr txBox="1"/>
          <p:nvPr/>
        </p:nvSpPr>
        <p:spPr>
          <a:xfrm>
            <a:off x="1647204" y="3502169"/>
            <a:ext cx="3716884" cy="430887"/>
          </a:xfrm>
          <a:prstGeom prst="rect">
            <a:avLst/>
          </a:prstGeom>
          <a:noFill/>
        </p:spPr>
        <p:txBody>
          <a:bodyPr wrap="square" rtlCol="0">
            <a:spAutoFit/>
          </a:bodyPr>
          <a:lstStyle/>
          <a:p>
            <a:r>
              <a:rPr lang="en-US" sz="2200" b="1" dirty="0">
                <a:solidFill>
                  <a:schemeClr val="tx1">
                    <a:lumMod val="75000"/>
                    <a:lumOff val="25000"/>
                  </a:schemeClr>
                </a:solidFill>
                <a:latin typeface="Roboto Light" pitchFamily="2" charset="0"/>
                <a:ea typeface="Roboto Light" pitchFamily="2" charset="0"/>
              </a:rPr>
              <a:t>Health &amp; Safety</a:t>
            </a:r>
            <a:endParaRPr lang="el-GR" sz="2200" b="1" dirty="0">
              <a:solidFill>
                <a:schemeClr val="tx1">
                  <a:lumMod val="75000"/>
                  <a:lumOff val="25000"/>
                </a:schemeClr>
              </a:solidFill>
              <a:latin typeface="Roboto Light" pitchFamily="2" charset="0"/>
              <a:ea typeface="Roboto Light" pitchFamily="2" charset="0"/>
            </a:endParaRPr>
          </a:p>
        </p:txBody>
      </p:sp>
      <p:sp>
        <p:nvSpPr>
          <p:cNvPr id="31" name="Slide Number Placeholder 30"/>
          <p:cNvSpPr>
            <a:spLocks noGrp="1"/>
          </p:cNvSpPr>
          <p:nvPr>
            <p:ph type="sldNum" sz="quarter" idx="12"/>
          </p:nvPr>
        </p:nvSpPr>
        <p:spPr/>
        <p:txBody>
          <a:bodyPr/>
          <a:lstStyle/>
          <a:p>
            <a:fld id="{150ADABE-78E1-4767-A25B-11A1B33333B5}" type="slidenum">
              <a:rPr lang="el-GR" smtClean="0"/>
              <a:pPr/>
              <a:t>3</a:t>
            </a:fld>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19672" y="1086411"/>
            <a:ext cx="5112568"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Projects 6</a:t>
            </a:r>
            <a:endParaRPr lang="el-GR" sz="1600" b="1" dirty="0">
              <a:solidFill>
                <a:srgbClr val="F1550F"/>
              </a:solidFill>
              <a:latin typeface="Roboto Light" pitchFamily="2" charset="0"/>
              <a:ea typeface="Roboto Light" pitchFamily="2" charset="0"/>
            </a:endParaRPr>
          </a:p>
        </p:txBody>
      </p:sp>
      <p:sp>
        <p:nvSpPr>
          <p:cNvPr id="5" name="Slide Number Placeholder 4"/>
          <p:cNvSpPr>
            <a:spLocks noGrp="1"/>
          </p:cNvSpPr>
          <p:nvPr>
            <p:ph type="sldNum" sz="quarter" idx="12"/>
          </p:nvPr>
        </p:nvSpPr>
        <p:spPr/>
        <p:txBody>
          <a:bodyPr/>
          <a:lstStyle/>
          <a:p>
            <a:fld id="{150ADABE-78E1-4767-A25B-11A1B33333B5}" type="slidenum">
              <a:rPr lang="el-GR" smtClean="0"/>
              <a:pPr/>
              <a:t>30</a:t>
            </a:fld>
            <a:endParaRPr lang="el-GR" dirty="0"/>
          </a:p>
        </p:txBody>
      </p:sp>
      <p:sp>
        <p:nvSpPr>
          <p:cNvPr id="6" name="TextBox 5"/>
          <p:cNvSpPr txBox="1"/>
          <p:nvPr/>
        </p:nvSpPr>
        <p:spPr>
          <a:xfrm>
            <a:off x="1619672" y="1484784"/>
            <a:ext cx="7056784" cy="4832092"/>
          </a:xfrm>
          <a:prstGeom prst="rect">
            <a:avLst/>
          </a:prstGeom>
          <a:noFill/>
        </p:spPr>
        <p:txBody>
          <a:bodyPr wrap="square" rtlCol="0">
            <a:spAutoFit/>
          </a:bodyPr>
          <a:lstStyle/>
          <a:p>
            <a:pPr algn="just"/>
            <a:r>
              <a:rPr lang="en-US" sz="1400" b="1" dirty="0">
                <a:solidFill>
                  <a:schemeClr val="tx1">
                    <a:lumMod val="85000"/>
                    <a:lumOff val="15000"/>
                  </a:schemeClr>
                </a:solidFill>
                <a:latin typeface="Roboto Light" pitchFamily="2" charset="0"/>
                <a:ea typeface="Roboto Light" pitchFamily="2" charset="0"/>
              </a:rPr>
              <a:t>TERNA SA: </a:t>
            </a:r>
            <a:r>
              <a:rPr lang="en-US" sz="1400" dirty="0">
                <a:solidFill>
                  <a:schemeClr val="tx1">
                    <a:lumMod val="85000"/>
                    <a:lumOff val="15000"/>
                  </a:schemeClr>
                </a:solidFill>
                <a:latin typeface="Roboto Light" pitchFamily="2" charset="0"/>
                <a:ea typeface="Roboto Light" pitchFamily="2" charset="0"/>
              </a:rPr>
              <a:t>Construction of MARE WEST shopping mall in Corinth, totaling 15.000 m²</a:t>
            </a:r>
          </a:p>
          <a:p>
            <a:pPr algn="just"/>
            <a:endParaRPr lang="en-US" sz="1400" b="1"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NOKIA SOLUTIONS &amp; NETWORKS HELLAS: </a:t>
            </a:r>
            <a:r>
              <a:rPr lang="en-US" sz="1400" dirty="0">
                <a:solidFill>
                  <a:schemeClr val="tx1">
                    <a:lumMod val="85000"/>
                    <a:lumOff val="15000"/>
                  </a:schemeClr>
                </a:solidFill>
                <a:latin typeface="Roboto Light" pitchFamily="2" charset="0"/>
                <a:ea typeface="Roboto Light" pitchFamily="2" charset="0"/>
              </a:rPr>
              <a:t>Electromechanical installation of new technology laboratory in corporate headquarters</a:t>
            </a: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NVP SA: </a:t>
            </a:r>
            <a:r>
              <a:rPr lang="en-US" sz="1400" dirty="0">
                <a:solidFill>
                  <a:schemeClr val="tx1">
                    <a:lumMod val="85000"/>
                    <a:lumOff val="15000"/>
                  </a:schemeClr>
                </a:solidFill>
                <a:latin typeface="Roboto Light" pitchFamily="2" charset="0"/>
                <a:ea typeface="Roboto Light" pitchFamily="2" charset="0"/>
              </a:rPr>
              <a:t>Construction of two-storey building, with basement &amp; substation, totaling </a:t>
            </a:r>
          </a:p>
          <a:p>
            <a:pPr algn="just"/>
            <a:r>
              <a:rPr lang="en-US" sz="1400" dirty="0">
                <a:solidFill>
                  <a:schemeClr val="tx1">
                    <a:lumMod val="85000"/>
                    <a:lumOff val="15000"/>
                  </a:schemeClr>
                </a:solidFill>
                <a:latin typeface="Roboto Light" pitchFamily="2" charset="0"/>
                <a:ea typeface="Roboto Light" pitchFamily="2" charset="0"/>
              </a:rPr>
              <a:t>2.970 m² on National Roadway </a:t>
            </a:r>
            <a:r>
              <a:rPr lang="en-US" sz="1400" dirty="0" err="1">
                <a:solidFill>
                  <a:schemeClr val="tx1">
                    <a:lumMod val="85000"/>
                    <a:lumOff val="15000"/>
                  </a:schemeClr>
                </a:solidFill>
                <a:latin typeface="Roboto Light" pitchFamily="2" charset="0"/>
                <a:ea typeface="Roboto Light" pitchFamily="2" charset="0"/>
              </a:rPr>
              <a:t>Corinthos-Patras</a:t>
            </a:r>
            <a:endParaRPr lang="el-GR" sz="1400" dirty="0">
              <a:solidFill>
                <a:schemeClr val="tx1">
                  <a:lumMod val="85000"/>
                  <a:lumOff val="15000"/>
                </a:schemeClr>
              </a:solidFill>
              <a:latin typeface="Roboto Light" pitchFamily="2" charset="0"/>
              <a:ea typeface="Roboto Light" pitchFamily="2" charset="0"/>
            </a:endParaRPr>
          </a:p>
          <a:p>
            <a:pPr algn="just"/>
            <a:endParaRPr lang="en-US" sz="1400" b="1"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ANTENNA GROUP: </a:t>
            </a:r>
            <a:r>
              <a:rPr lang="en-US" sz="1400" dirty="0">
                <a:solidFill>
                  <a:schemeClr val="tx1">
                    <a:lumMod val="85000"/>
                    <a:lumOff val="15000"/>
                  </a:schemeClr>
                </a:solidFill>
                <a:latin typeface="Roboto Light" pitchFamily="2" charset="0"/>
                <a:ea typeface="Roboto Light" pitchFamily="2" charset="0"/>
              </a:rPr>
              <a:t>Construction of new medium voltage substation and feedback of existing low voltage load</a:t>
            </a:r>
          </a:p>
          <a:p>
            <a:pPr algn="just"/>
            <a:endParaRPr lang="el-GR"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IPPOKRATEIO HOSPITAL: </a:t>
            </a:r>
            <a:r>
              <a:rPr lang="en-US" sz="1400" dirty="0">
                <a:solidFill>
                  <a:schemeClr val="tx1">
                    <a:lumMod val="85000"/>
                    <a:lumOff val="15000"/>
                  </a:schemeClr>
                </a:solidFill>
                <a:latin typeface="Roboto Light" pitchFamily="2" charset="0"/>
                <a:ea typeface="Roboto Light" pitchFamily="2" charset="0"/>
              </a:rPr>
              <a:t>Construction of A’ pathology clinic &amp; Construction B’ cardiac surgery clinic</a:t>
            </a:r>
          </a:p>
          <a:p>
            <a:pPr algn="just"/>
            <a:endParaRPr lang="el-GR"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OTE SA (Hellenic Telecommunications): </a:t>
            </a:r>
            <a:r>
              <a:rPr lang="en-US" sz="1400" dirty="0">
                <a:solidFill>
                  <a:schemeClr val="tx1">
                    <a:lumMod val="85000"/>
                    <a:lumOff val="15000"/>
                  </a:schemeClr>
                </a:solidFill>
                <a:latin typeface="Roboto Light" pitchFamily="2" charset="0"/>
                <a:ea typeface="Roboto Light" pitchFamily="2" charset="0"/>
              </a:rPr>
              <a:t>Construction of Data Center in OTE branches in the prefectures of Attica, </a:t>
            </a:r>
            <a:r>
              <a:rPr lang="en-US" sz="1400" dirty="0" err="1">
                <a:solidFill>
                  <a:schemeClr val="tx1">
                    <a:lumMod val="85000"/>
                    <a:lumOff val="15000"/>
                  </a:schemeClr>
                </a:solidFill>
                <a:latin typeface="Roboto Light" pitchFamily="2" charset="0"/>
                <a:ea typeface="Roboto Light" pitchFamily="2" charset="0"/>
              </a:rPr>
              <a:t>Rethymno</a:t>
            </a:r>
            <a:r>
              <a:rPr lang="en-US" sz="1400" dirty="0">
                <a:solidFill>
                  <a:schemeClr val="tx1">
                    <a:lumMod val="85000"/>
                    <a:lumOff val="15000"/>
                  </a:schemeClr>
                </a:solidFill>
                <a:latin typeface="Roboto Light" pitchFamily="2" charset="0"/>
                <a:ea typeface="Roboto Light" pitchFamily="2" charset="0"/>
              </a:rPr>
              <a:t>, Heraklion, </a:t>
            </a:r>
            <a:r>
              <a:rPr lang="en-US" sz="1400" dirty="0" err="1">
                <a:solidFill>
                  <a:schemeClr val="tx1">
                    <a:lumMod val="85000"/>
                    <a:lumOff val="15000"/>
                  </a:schemeClr>
                </a:solidFill>
                <a:latin typeface="Roboto Light" pitchFamily="2" charset="0"/>
                <a:ea typeface="Roboto Light" pitchFamily="2" charset="0"/>
              </a:rPr>
              <a:t>Lassithi</a:t>
            </a:r>
            <a:r>
              <a:rPr lang="en-US" sz="1400" dirty="0">
                <a:solidFill>
                  <a:schemeClr val="tx1">
                    <a:lumMod val="85000"/>
                    <a:lumOff val="15000"/>
                  </a:schemeClr>
                </a:solidFill>
                <a:latin typeface="Roboto Light" pitchFamily="2" charset="0"/>
                <a:ea typeface="Roboto Light" pitchFamily="2" charset="0"/>
              </a:rPr>
              <a:t>, Lesvos, Ilia, </a:t>
            </a:r>
            <a:r>
              <a:rPr lang="en-US" sz="1400" dirty="0" err="1">
                <a:solidFill>
                  <a:schemeClr val="tx1">
                    <a:lumMod val="85000"/>
                    <a:lumOff val="15000"/>
                  </a:schemeClr>
                </a:solidFill>
                <a:latin typeface="Roboto Light" pitchFamily="2" charset="0"/>
                <a:ea typeface="Roboto Light" pitchFamily="2" charset="0"/>
              </a:rPr>
              <a:t>Lefkada</a:t>
            </a:r>
            <a:r>
              <a:rPr lang="en-US" sz="1400" dirty="0">
                <a:solidFill>
                  <a:schemeClr val="tx1">
                    <a:lumMod val="85000"/>
                    <a:lumOff val="15000"/>
                  </a:schemeClr>
                </a:solidFill>
                <a:latin typeface="Roboto Light" pitchFamily="2" charset="0"/>
                <a:ea typeface="Roboto Light" pitchFamily="2" charset="0"/>
              </a:rPr>
              <a:t>, and Achaia</a:t>
            </a: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TERNA SA: </a:t>
            </a:r>
            <a:r>
              <a:rPr lang="en-US" sz="1400" dirty="0">
                <a:solidFill>
                  <a:schemeClr val="tx1">
                    <a:lumMod val="85000"/>
                    <a:lumOff val="15000"/>
                  </a:schemeClr>
                </a:solidFill>
                <a:latin typeface="Roboto Light" pitchFamily="2" charset="0"/>
                <a:ea typeface="Roboto Light" pitchFamily="2" charset="0"/>
              </a:rPr>
              <a:t>Reconstruction of ATHENS MEDICAL surgical hospital</a:t>
            </a: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DELTA SA: </a:t>
            </a:r>
            <a:r>
              <a:rPr lang="en-US" sz="1400" dirty="0">
                <a:solidFill>
                  <a:schemeClr val="tx1">
                    <a:lumMod val="85000"/>
                    <a:lumOff val="15000"/>
                  </a:schemeClr>
                </a:solidFill>
                <a:latin typeface="Roboto Light" pitchFamily="2" charset="0"/>
                <a:ea typeface="Roboto Light" pitchFamily="2" charset="0"/>
              </a:rPr>
              <a:t>Construction of office space and production site of dairy manufacturer</a:t>
            </a:r>
          </a:p>
          <a:p>
            <a:pPr algn="just"/>
            <a:endParaRPr lang="en-US" sz="1400" dirty="0">
              <a:solidFill>
                <a:schemeClr val="tx1">
                  <a:lumMod val="85000"/>
                  <a:lumOff val="15000"/>
                </a:schemeClr>
              </a:solidFill>
              <a:latin typeface="Roboto Light" pitchFamily="2" charset="0"/>
              <a:ea typeface="Roboto Light" pitchFamily="2"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47664" y="1086411"/>
            <a:ext cx="5256584"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Projects 7</a:t>
            </a:r>
            <a:endParaRPr lang="el-GR" sz="1600" b="1" dirty="0">
              <a:solidFill>
                <a:srgbClr val="F1550F"/>
              </a:solidFill>
              <a:latin typeface="Roboto Light" pitchFamily="2" charset="0"/>
              <a:ea typeface="Roboto Light" pitchFamily="2" charset="0"/>
            </a:endParaRPr>
          </a:p>
        </p:txBody>
      </p:sp>
      <p:sp>
        <p:nvSpPr>
          <p:cNvPr id="5" name="Slide Number Placeholder 4"/>
          <p:cNvSpPr>
            <a:spLocks noGrp="1"/>
          </p:cNvSpPr>
          <p:nvPr>
            <p:ph type="sldNum" sz="quarter" idx="12"/>
          </p:nvPr>
        </p:nvSpPr>
        <p:spPr/>
        <p:txBody>
          <a:bodyPr/>
          <a:lstStyle/>
          <a:p>
            <a:fld id="{150ADABE-78E1-4767-A25B-11A1B33333B5}" type="slidenum">
              <a:rPr lang="el-GR" smtClean="0"/>
              <a:pPr/>
              <a:t>31</a:t>
            </a:fld>
            <a:endParaRPr lang="el-GR" dirty="0"/>
          </a:p>
        </p:txBody>
      </p:sp>
      <p:sp>
        <p:nvSpPr>
          <p:cNvPr id="6" name="TextBox 5"/>
          <p:cNvSpPr txBox="1"/>
          <p:nvPr/>
        </p:nvSpPr>
        <p:spPr>
          <a:xfrm>
            <a:off x="1548767" y="1420012"/>
            <a:ext cx="7056784" cy="5262979"/>
          </a:xfrm>
          <a:prstGeom prst="rect">
            <a:avLst/>
          </a:prstGeom>
          <a:noFill/>
        </p:spPr>
        <p:txBody>
          <a:bodyPr wrap="square" rtlCol="0">
            <a:spAutoFit/>
          </a:bodyPr>
          <a:lstStyle/>
          <a:p>
            <a:pPr algn="just"/>
            <a:r>
              <a:rPr lang="en-US" sz="1400" b="1" dirty="0">
                <a:solidFill>
                  <a:schemeClr val="tx1">
                    <a:lumMod val="85000"/>
                    <a:lumOff val="15000"/>
                  </a:schemeClr>
                </a:solidFill>
                <a:latin typeface="Roboto Light" pitchFamily="2" charset="0"/>
                <a:ea typeface="Roboto Light" pitchFamily="2" charset="0"/>
              </a:rPr>
              <a:t>TEGNATIA ENERJI URETIM SAN.VE TIC.A.S: </a:t>
            </a:r>
            <a:r>
              <a:rPr lang="en-US" sz="1400" dirty="0">
                <a:solidFill>
                  <a:schemeClr val="tx1">
                    <a:lumMod val="85000"/>
                    <a:lumOff val="15000"/>
                  </a:schemeClr>
                </a:solidFill>
                <a:latin typeface="Roboto Light" pitchFamily="2" charset="0"/>
                <a:ea typeface="Roboto Light" pitchFamily="2" charset="0"/>
              </a:rPr>
              <a:t>Construction of 4MWp PV Park in Kaman, Turkey </a:t>
            </a:r>
            <a:endParaRPr lang="en-US" sz="1400" b="1" dirty="0">
              <a:solidFill>
                <a:schemeClr val="tx1">
                  <a:lumMod val="85000"/>
                  <a:lumOff val="15000"/>
                </a:schemeClr>
              </a:solidFill>
              <a:latin typeface="Roboto Light" pitchFamily="2" charset="0"/>
              <a:ea typeface="Roboto Light" pitchFamily="2" charset="0"/>
            </a:endParaRPr>
          </a:p>
          <a:p>
            <a:pPr algn="just"/>
            <a:endParaRPr lang="en-US" sz="1400" b="1"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ILIOCHORA SA (GEK TERNA GROUP): </a:t>
            </a:r>
            <a:r>
              <a:rPr lang="en-US" sz="1400" dirty="0">
                <a:solidFill>
                  <a:schemeClr val="tx1">
                    <a:lumMod val="85000"/>
                    <a:lumOff val="15000"/>
                  </a:schemeClr>
                </a:solidFill>
                <a:latin typeface="Roboto Light" pitchFamily="2" charset="0"/>
                <a:ea typeface="Roboto Light" pitchFamily="2" charset="0"/>
              </a:rPr>
              <a:t>Construction of underground municipal parking garage (600 car capacity), totaling 16.143 m2 </a:t>
            </a:r>
          </a:p>
          <a:p>
            <a:pPr algn="just"/>
            <a:endParaRPr lang="el-GR"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BIOSAR SA: </a:t>
            </a:r>
            <a:r>
              <a:rPr lang="en-US" sz="1400" dirty="0">
                <a:solidFill>
                  <a:schemeClr val="tx1">
                    <a:lumMod val="85000"/>
                    <a:lumOff val="15000"/>
                  </a:schemeClr>
                </a:solidFill>
                <a:latin typeface="Roboto Light" pitchFamily="2" charset="0"/>
                <a:ea typeface="Roboto Light" pitchFamily="2" charset="0"/>
              </a:rPr>
              <a:t>Construction of 5MWp PV Park in Shaftesbury Dorset, United Kingdom</a:t>
            </a:r>
          </a:p>
          <a:p>
            <a:pPr algn="just"/>
            <a:endParaRPr lang="el-GR"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GAIOZEFXIS LTD</a:t>
            </a:r>
            <a:r>
              <a:rPr lang="en-US" sz="1400" dirty="0">
                <a:solidFill>
                  <a:schemeClr val="tx1">
                    <a:lumMod val="85000"/>
                    <a:lumOff val="15000"/>
                  </a:schemeClr>
                </a:solidFill>
                <a:latin typeface="Roboto Light" pitchFamily="2" charset="0"/>
                <a:ea typeface="Roboto Light" pitchFamily="2" charset="0"/>
              </a:rPr>
              <a:t>: Construction of BMS system in an office building with two basements and medium voltage substation, totaling 4.000 m²</a:t>
            </a:r>
          </a:p>
          <a:p>
            <a:pPr algn="just"/>
            <a:endParaRPr lang="el-GR"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THEMELI SA / TRAM SA: </a:t>
            </a:r>
            <a:r>
              <a:rPr lang="en-US" sz="1400" dirty="0">
                <a:solidFill>
                  <a:schemeClr val="tx1">
                    <a:lumMod val="85000"/>
                    <a:lumOff val="15000"/>
                  </a:schemeClr>
                </a:solidFill>
                <a:latin typeface="Roboto Light" pitchFamily="2" charset="0"/>
                <a:ea typeface="Roboto Light" pitchFamily="2" charset="0"/>
              </a:rPr>
              <a:t>Construction of telecommunications center and Data Center of urban railway transportation company </a:t>
            </a: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TEGNATIA ENERJI URETIM SAN.VE TIC.A.S: </a:t>
            </a:r>
            <a:r>
              <a:rPr lang="en-US" sz="1400" dirty="0">
                <a:solidFill>
                  <a:schemeClr val="tx1">
                    <a:lumMod val="85000"/>
                    <a:lumOff val="15000"/>
                  </a:schemeClr>
                </a:solidFill>
                <a:latin typeface="Roboto Light" pitchFamily="2" charset="0"/>
                <a:ea typeface="Roboto Light" pitchFamily="2" charset="0"/>
              </a:rPr>
              <a:t>Construction of 2MWp PV Park in </a:t>
            </a:r>
            <a:r>
              <a:rPr lang="en-US" sz="1400" dirty="0" err="1">
                <a:solidFill>
                  <a:schemeClr val="tx1">
                    <a:lumMod val="85000"/>
                    <a:lumOff val="15000"/>
                  </a:schemeClr>
                </a:solidFill>
                <a:latin typeface="Roboto Light" pitchFamily="2" charset="0"/>
                <a:ea typeface="Roboto Light" pitchFamily="2" charset="0"/>
              </a:rPr>
              <a:t>Ilgin</a:t>
            </a:r>
            <a:r>
              <a:rPr lang="en-US" sz="1400" dirty="0">
                <a:solidFill>
                  <a:schemeClr val="tx1">
                    <a:lumMod val="85000"/>
                    <a:lumOff val="15000"/>
                  </a:schemeClr>
                </a:solidFill>
                <a:latin typeface="Roboto Light" pitchFamily="2" charset="0"/>
                <a:ea typeface="Roboto Light" pitchFamily="2" charset="0"/>
              </a:rPr>
              <a:t>, Turkey </a:t>
            </a:r>
            <a:endParaRPr lang="en-US" sz="1400" b="1" dirty="0">
              <a:solidFill>
                <a:schemeClr val="tx1">
                  <a:lumMod val="85000"/>
                  <a:lumOff val="15000"/>
                </a:schemeClr>
              </a:solidFill>
              <a:latin typeface="Roboto Light" pitchFamily="2" charset="0"/>
              <a:ea typeface="Roboto Light" pitchFamily="2" charset="0"/>
            </a:endParaRPr>
          </a:p>
          <a:p>
            <a:pPr algn="just"/>
            <a:endParaRPr lang="en-US" sz="1400" b="1" dirty="0">
              <a:solidFill>
                <a:schemeClr val="tx1">
                  <a:lumMod val="85000"/>
                  <a:lumOff val="15000"/>
                </a:schemeClr>
              </a:solidFill>
              <a:latin typeface="Roboto Light" pitchFamily="2" charset="0"/>
              <a:ea typeface="Roboto Light" pitchFamily="2" charset="0"/>
            </a:endParaRPr>
          </a:p>
          <a:p>
            <a:pPr algn="just"/>
            <a:r>
              <a:rPr lang="en-US" sz="1400" b="1" dirty="0">
                <a:solidFill>
                  <a:schemeClr val="tx1">
                    <a:lumMod val="85000"/>
                    <a:lumOff val="15000"/>
                  </a:schemeClr>
                </a:solidFill>
                <a:latin typeface="Roboto Light" pitchFamily="2" charset="0"/>
                <a:ea typeface="Roboto Light" pitchFamily="2" charset="0"/>
              </a:rPr>
              <a:t>SKY SOLAR / LEA INNOVAZIONE SRL: </a:t>
            </a:r>
            <a:r>
              <a:rPr lang="en-US" sz="1400" dirty="0">
                <a:solidFill>
                  <a:schemeClr val="tx1">
                    <a:lumMod val="85000"/>
                    <a:lumOff val="15000"/>
                  </a:schemeClr>
                </a:solidFill>
                <a:latin typeface="Roboto Light" pitchFamily="2" charset="0"/>
                <a:ea typeface="Roboto Light" pitchFamily="2" charset="0"/>
              </a:rPr>
              <a:t>Construction of 6MWp PV Park in </a:t>
            </a:r>
            <a:r>
              <a:rPr lang="en-US" sz="1400" dirty="0" err="1">
                <a:solidFill>
                  <a:schemeClr val="tx1">
                    <a:lumMod val="85000"/>
                    <a:lumOff val="15000"/>
                  </a:schemeClr>
                </a:solidFill>
                <a:latin typeface="Roboto Light" pitchFamily="2" charset="0"/>
                <a:ea typeface="Roboto Light" pitchFamily="2" charset="0"/>
              </a:rPr>
              <a:t>Kozani</a:t>
            </a:r>
            <a:r>
              <a:rPr lang="en-US" sz="1400" dirty="0">
                <a:solidFill>
                  <a:schemeClr val="tx1">
                    <a:lumMod val="85000"/>
                    <a:lumOff val="15000"/>
                  </a:schemeClr>
                </a:solidFill>
                <a:latin typeface="Roboto Light" pitchFamily="2" charset="0"/>
                <a:ea typeface="Roboto Light" pitchFamily="2" charset="0"/>
              </a:rPr>
              <a:t>, Greece</a:t>
            </a:r>
            <a:endParaRPr lang="el-GR" sz="1400" dirty="0">
              <a:solidFill>
                <a:schemeClr val="tx1">
                  <a:lumMod val="85000"/>
                  <a:lumOff val="15000"/>
                </a:schemeClr>
              </a:solidFill>
              <a:latin typeface="Roboto Light" pitchFamily="2" charset="0"/>
              <a:ea typeface="Roboto Light" pitchFamily="2" charset="0"/>
            </a:endParaRPr>
          </a:p>
          <a:p>
            <a:pPr algn="just"/>
            <a:endParaRPr lang="en-US" sz="1400" b="1" dirty="0">
              <a:solidFill>
                <a:schemeClr val="tx1">
                  <a:lumMod val="85000"/>
                  <a:lumOff val="15000"/>
                </a:schemeClr>
              </a:solidFill>
              <a:latin typeface="Roboto Light" pitchFamily="2" charset="0"/>
              <a:ea typeface="Roboto Light" pitchFamily="2" charset="0"/>
            </a:endParaRPr>
          </a:p>
          <a:p>
            <a:pPr algn="just"/>
            <a:r>
              <a:rPr lang="en-US" sz="1300" b="1" dirty="0">
                <a:latin typeface="Roboto Light"/>
              </a:rPr>
              <a:t>TEGNATIA ENERJI URETIM SAN.VE TIC.A.S</a:t>
            </a:r>
            <a:r>
              <a:rPr lang="en-US" sz="1200" b="1" dirty="0">
                <a:latin typeface="Roboto Light"/>
              </a:rPr>
              <a:t>: </a:t>
            </a:r>
            <a:r>
              <a:rPr lang="en-US" sz="1400" dirty="0">
                <a:solidFill>
                  <a:schemeClr val="tx1">
                    <a:lumMod val="85000"/>
                    <a:lumOff val="15000"/>
                  </a:schemeClr>
                </a:solidFill>
                <a:latin typeface="Roboto Light" pitchFamily="2" charset="0"/>
                <a:ea typeface="Roboto Light" pitchFamily="2" charset="0"/>
              </a:rPr>
              <a:t>Construction of 5,4MWp PV Park in </a:t>
            </a:r>
            <a:r>
              <a:rPr lang="en-US" sz="1400" dirty="0" err="1">
                <a:solidFill>
                  <a:schemeClr val="tx1">
                    <a:lumMod val="85000"/>
                    <a:lumOff val="15000"/>
                  </a:schemeClr>
                </a:solidFill>
                <a:latin typeface="Roboto Light" pitchFamily="2" charset="0"/>
                <a:ea typeface="Roboto Light" pitchFamily="2" charset="0"/>
              </a:rPr>
              <a:t>Ganziantep</a:t>
            </a:r>
            <a:r>
              <a:rPr lang="en-US" sz="1400" dirty="0">
                <a:solidFill>
                  <a:schemeClr val="tx1">
                    <a:lumMod val="85000"/>
                    <a:lumOff val="15000"/>
                  </a:schemeClr>
                </a:solidFill>
                <a:latin typeface="Roboto Light" pitchFamily="2" charset="0"/>
                <a:ea typeface="Roboto Light" pitchFamily="2" charset="0"/>
              </a:rPr>
              <a:t>, Turkey</a:t>
            </a:r>
          </a:p>
          <a:p>
            <a:pPr algn="just"/>
            <a:endParaRPr lang="en-US" sz="1400" b="1" dirty="0">
              <a:solidFill>
                <a:schemeClr val="tx1">
                  <a:lumMod val="85000"/>
                  <a:lumOff val="15000"/>
                </a:schemeClr>
              </a:solidFill>
              <a:latin typeface="Roboto Light" pitchFamily="2" charset="0"/>
              <a:ea typeface="Roboto Light" pitchFamily="2" charset="0"/>
            </a:endParaRPr>
          </a:p>
          <a:p>
            <a:pPr algn="just"/>
            <a:endParaRPr lang="el-GR" sz="1400" dirty="0">
              <a:solidFill>
                <a:schemeClr val="tx1">
                  <a:lumMod val="85000"/>
                  <a:lumOff val="15000"/>
                </a:schemeClr>
              </a:solidFill>
              <a:latin typeface="Roboto Light" pitchFamily="2" charset="0"/>
              <a:ea typeface="Roboto Light" pitchFamily="2"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150ADABE-78E1-4767-A25B-11A1B33333B5}" type="slidenum">
              <a:rPr lang="el-GR" smtClean="0"/>
              <a:pPr/>
              <a:t>32</a:t>
            </a:fld>
            <a:endParaRPr lang="el-GR" dirty="0"/>
          </a:p>
        </p:txBody>
      </p:sp>
      <p:sp>
        <p:nvSpPr>
          <p:cNvPr id="3" name="TextBox 2"/>
          <p:cNvSpPr txBox="1"/>
          <p:nvPr/>
        </p:nvSpPr>
        <p:spPr>
          <a:xfrm>
            <a:off x="1619672" y="1417414"/>
            <a:ext cx="7128792" cy="5940088"/>
          </a:xfrm>
          <a:prstGeom prst="rect">
            <a:avLst/>
          </a:prstGeom>
          <a:noFill/>
        </p:spPr>
        <p:txBody>
          <a:bodyPr wrap="square" rtlCol="0">
            <a:spAutoFit/>
          </a:bodyPr>
          <a:lstStyle/>
          <a:p>
            <a:pPr algn="just"/>
            <a:r>
              <a:rPr lang="en-US" sz="1300" b="1" dirty="0">
                <a:latin typeface="Roboto Light"/>
              </a:rPr>
              <a:t>EUROSOL HELLAS SA:</a:t>
            </a:r>
            <a:r>
              <a:rPr lang="el-GR" sz="1300" b="1" dirty="0">
                <a:latin typeface="Roboto Light"/>
              </a:rPr>
              <a:t> </a:t>
            </a:r>
            <a:r>
              <a:rPr lang="en-US" sz="1400" dirty="0">
                <a:solidFill>
                  <a:schemeClr val="tx1">
                    <a:lumMod val="85000"/>
                    <a:lumOff val="15000"/>
                  </a:schemeClr>
                </a:solidFill>
                <a:latin typeface="Roboto Light" pitchFamily="2" charset="0"/>
                <a:ea typeface="Roboto Light" pitchFamily="2" charset="0"/>
              </a:rPr>
              <a:t>Construction of </a:t>
            </a:r>
            <a:r>
              <a:rPr lang="el-GR" sz="1400" dirty="0">
                <a:solidFill>
                  <a:schemeClr val="tx1">
                    <a:lumMod val="85000"/>
                    <a:lumOff val="15000"/>
                  </a:schemeClr>
                </a:solidFill>
                <a:latin typeface="Roboto Light" pitchFamily="2" charset="0"/>
                <a:ea typeface="Roboto Light" pitchFamily="2" charset="0"/>
              </a:rPr>
              <a:t>660</a:t>
            </a:r>
            <a:r>
              <a:rPr lang="en-US" sz="1400" dirty="0" err="1">
                <a:solidFill>
                  <a:schemeClr val="tx1">
                    <a:lumMod val="85000"/>
                    <a:lumOff val="15000"/>
                  </a:schemeClr>
                </a:solidFill>
                <a:latin typeface="Roboto Light" pitchFamily="2" charset="0"/>
                <a:ea typeface="Roboto Light" pitchFamily="2" charset="0"/>
              </a:rPr>
              <a:t>KWp</a:t>
            </a:r>
            <a:r>
              <a:rPr lang="el-GR" sz="1400" dirty="0">
                <a:solidFill>
                  <a:schemeClr val="tx1">
                    <a:lumMod val="85000"/>
                    <a:lumOff val="15000"/>
                  </a:schemeClr>
                </a:solidFill>
                <a:latin typeface="Roboto Light" pitchFamily="2" charset="0"/>
                <a:ea typeface="Roboto Light" pitchFamily="2" charset="0"/>
              </a:rPr>
              <a:t> </a:t>
            </a:r>
            <a:r>
              <a:rPr lang="en-US" sz="1400" dirty="0">
                <a:solidFill>
                  <a:schemeClr val="tx1">
                    <a:lumMod val="85000"/>
                    <a:lumOff val="15000"/>
                  </a:schemeClr>
                </a:solidFill>
                <a:latin typeface="Roboto Light" pitchFamily="2" charset="0"/>
                <a:ea typeface="Roboto Light" pitchFamily="2" charset="0"/>
              </a:rPr>
              <a:t>PV station on the roof of the company </a:t>
            </a:r>
            <a:r>
              <a:rPr lang="el-GR" sz="1400" dirty="0">
                <a:solidFill>
                  <a:schemeClr val="tx1">
                    <a:lumMod val="85000"/>
                    <a:lumOff val="15000"/>
                  </a:schemeClr>
                </a:solidFill>
                <a:latin typeface="Roboto Light" pitchFamily="2" charset="0"/>
                <a:ea typeface="Roboto Light" pitchFamily="2" charset="0"/>
              </a:rPr>
              <a:t>ΙΚΕΑ </a:t>
            </a:r>
            <a:r>
              <a:rPr lang="en-US" sz="1400" dirty="0">
                <a:solidFill>
                  <a:schemeClr val="tx1">
                    <a:lumMod val="85000"/>
                    <a:lumOff val="15000"/>
                  </a:schemeClr>
                </a:solidFill>
                <a:latin typeface="Roboto Light" pitchFamily="2" charset="0"/>
                <a:ea typeface="Roboto Light" pitchFamily="2" charset="0"/>
              </a:rPr>
              <a:t>in the area of </a:t>
            </a:r>
            <a:r>
              <a:rPr lang="en-US" sz="1400" dirty="0" err="1">
                <a:solidFill>
                  <a:schemeClr val="tx1">
                    <a:lumMod val="85000"/>
                    <a:lumOff val="15000"/>
                  </a:schemeClr>
                </a:solidFill>
                <a:latin typeface="Roboto Light" pitchFamily="2" charset="0"/>
                <a:ea typeface="Roboto Light" pitchFamily="2" charset="0"/>
              </a:rPr>
              <a:t>Strovolos</a:t>
            </a:r>
            <a:r>
              <a:rPr lang="en-US" sz="1400" dirty="0">
                <a:solidFill>
                  <a:schemeClr val="tx1">
                    <a:lumMod val="85000"/>
                    <a:lumOff val="15000"/>
                  </a:schemeClr>
                </a:solidFill>
                <a:latin typeface="Roboto Light" pitchFamily="2" charset="0"/>
                <a:ea typeface="Roboto Light" pitchFamily="2" charset="0"/>
              </a:rPr>
              <a:t> Nicosia, Cyprus </a:t>
            </a:r>
          </a:p>
          <a:p>
            <a:pPr algn="just"/>
            <a:endParaRPr lang="en-US" sz="1300" b="1" dirty="0">
              <a:solidFill>
                <a:schemeClr val="tx1">
                  <a:lumMod val="85000"/>
                  <a:lumOff val="15000"/>
                </a:schemeClr>
              </a:solidFill>
              <a:latin typeface="Roboto Light" pitchFamily="2" charset="0"/>
              <a:ea typeface="Roboto Light" pitchFamily="2" charset="0"/>
            </a:endParaRPr>
          </a:p>
          <a:p>
            <a:pPr algn="just"/>
            <a:r>
              <a:rPr lang="en-US" sz="1300" b="1" dirty="0">
                <a:latin typeface="Roboto Light"/>
              </a:rPr>
              <a:t>TEGNATIA ENERJI URETIM SAN.VE TIC.A.S: </a:t>
            </a:r>
            <a:r>
              <a:rPr lang="en-US" sz="1400" dirty="0">
                <a:solidFill>
                  <a:schemeClr val="tx1">
                    <a:lumMod val="85000"/>
                    <a:lumOff val="15000"/>
                  </a:schemeClr>
                </a:solidFill>
                <a:latin typeface="Roboto Light" pitchFamily="2" charset="0"/>
                <a:ea typeface="Roboto Light" pitchFamily="2" charset="0"/>
              </a:rPr>
              <a:t>Construction of 8MWp PV Park in </a:t>
            </a:r>
            <a:r>
              <a:rPr lang="en-US" sz="1400" dirty="0" err="1">
                <a:solidFill>
                  <a:schemeClr val="tx1">
                    <a:lumMod val="85000"/>
                    <a:lumOff val="15000"/>
                  </a:schemeClr>
                </a:solidFill>
                <a:latin typeface="Roboto Light" pitchFamily="2" charset="0"/>
                <a:ea typeface="Roboto Light" pitchFamily="2" charset="0"/>
              </a:rPr>
              <a:t>Corum</a:t>
            </a:r>
            <a:r>
              <a:rPr lang="en-US" sz="1400" dirty="0">
                <a:solidFill>
                  <a:schemeClr val="tx1">
                    <a:lumMod val="85000"/>
                    <a:lumOff val="15000"/>
                  </a:schemeClr>
                </a:solidFill>
                <a:latin typeface="Roboto Light" pitchFamily="2" charset="0"/>
                <a:ea typeface="Roboto Light" pitchFamily="2" charset="0"/>
              </a:rPr>
              <a:t>, Turkey</a:t>
            </a:r>
          </a:p>
          <a:p>
            <a:pPr algn="just"/>
            <a:endParaRPr lang="el-GR" sz="1300" b="1" dirty="0">
              <a:solidFill>
                <a:schemeClr val="tx1">
                  <a:lumMod val="85000"/>
                  <a:lumOff val="15000"/>
                </a:schemeClr>
              </a:solidFill>
              <a:latin typeface="Roboto Light" pitchFamily="2" charset="0"/>
              <a:ea typeface="Roboto Light" pitchFamily="2" charset="0"/>
            </a:endParaRPr>
          </a:p>
          <a:p>
            <a:pPr algn="just"/>
            <a:r>
              <a:rPr lang="en-US" sz="1300" b="1" dirty="0">
                <a:latin typeface="Roboto Light"/>
              </a:rPr>
              <a:t>NEA ODOS SA</a:t>
            </a:r>
            <a:r>
              <a:rPr lang="el-GR" sz="1300" b="1" dirty="0">
                <a:latin typeface="Roboto Light"/>
              </a:rPr>
              <a:t>: </a:t>
            </a:r>
            <a:r>
              <a:rPr lang="en-US" sz="1400" dirty="0">
                <a:solidFill>
                  <a:schemeClr val="tx1">
                    <a:lumMod val="85000"/>
                    <a:lumOff val="15000"/>
                  </a:schemeClr>
                </a:solidFill>
                <a:latin typeface="Roboto Light" pitchFamily="2" charset="0"/>
                <a:ea typeface="Roboto Light" pitchFamily="2" charset="0"/>
              </a:rPr>
              <a:t>Fiber optic interface in highway of PATHE and construction of the security systems </a:t>
            </a:r>
            <a:r>
              <a:rPr lang="el-GR" sz="1400" dirty="0">
                <a:solidFill>
                  <a:schemeClr val="tx1">
                    <a:lumMod val="85000"/>
                    <a:lumOff val="15000"/>
                  </a:schemeClr>
                </a:solidFill>
                <a:latin typeface="Roboto Light" pitchFamily="2" charset="0"/>
                <a:ea typeface="Roboto Light" pitchFamily="2" charset="0"/>
              </a:rPr>
              <a:t>(</a:t>
            </a:r>
            <a:r>
              <a:rPr lang="en-US" sz="1400" dirty="0">
                <a:solidFill>
                  <a:schemeClr val="tx1">
                    <a:lumMod val="85000"/>
                    <a:lumOff val="15000"/>
                  </a:schemeClr>
                </a:solidFill>
                <a:latin typeface="Roboto Light" pitchFamily="2" charset="0"/>
                <a:ea typeface="Roboto Light" pitchFamily="2" charset="0"/>
              </a:rPr>
              <a:t>CCTV)</a:t>
            </a:r>
            <a:r>
              <a:rPr lang="el-GR" sz="1400" dirty="0">
                <a:solidFill>
                  <a:schemeClr val="tx1">
                    <a:lumMod val="85000"/>
                    <a:lumOff val="15000"/>
                  </a:schemeClr>
                </a:solidFill>
                <a:latin typeface="Roboto Light" pitchFamily="2" charset="0"/>
                <a:ea typeface="Roboto Light" pitchFamily="2" charset="0"/>
              </a:rPr>
              <a:t>, </a:t>
            </a:r>
            <a:r>
              <a:rPr lang="en-US" sz="1400" dirty="0" err="1">
                <a:solidFill>
                  <a:schemeClr val="tx1">
                    <a:lumMod val="85000"/>
                    <a:lumOff val="15000"/>
                  </a:schemeClr>
                </a:solidFill>
                <a:latin typeface="Roboto Light" pitchFamily="2" charset="0"/>
                <a:ea typeface="Roboto Light" pitchFamily="2" charset="0"/>
              </a:rPr>
              <a:t>Yliki</a:t>
            </a:r>
            <a:r>
              <a:rPr lang="en-US" sz="1400" dirty="0">
                <a:solidFill>
                  <a:schemeClr val="tx1">
                    <a:lumMod val="85000"/>
                    <a:lumOff val="15000"/>
                  </a:schemeClr>
                </a:solidFill>
                <a:latin typeface="Roboto Light" pitchFamily="2" charset="0"/>
                <a:ea typeface="Roboto Light" pitchFamily="2" charset="0"/>
              </a:rPr>
              <a:t> area</a:t>
            </a:r>
          </a:p>
          <a:p>
            <a:pPr algn="just"/>
            <a:endParaRPr lang="el-GR" sz="1400" dirty="0">
              <a:solidFill>
                <a:schemeClr val="tx1">
                  <a:lumMod val="85000"/>
                  <a:lumOff val="15000"/>
                </a:schemeClr>
              </a:solidFill>
              <a:latin typeface="Roboto Light" pitchFamily="2" charset="0"/>
              <a:ea typeface="Roboto Light" pitchFamily="2" charset="0"/>
            </a:endParaRPr>
          </a:p>
          <a:p>
            <a:pPr algn="just"/>
            <a:r>
              <a:rPr lang="en-US" sz="1300" b="1" dirty="0">
                <a:latin typeface="Roboto Light"/>
              </a:rPr>
              <a:t>TEGNATIA ENERJI URETIM SAN.VE TIC.A.S: </a:t>
            </a:r>
            <a:r>
              <a:rPr lang="en-US" sz="1400" dirty="0">
                <a:solidFill>
                  <a:schemeClr val="tx1">
                    <a:lumMod val="85000"/>
                    <a:lumOff val="15000"/>
                  </a:schemeClr>
                </a:solidFill>
                <a:latin typeface="Roboto Light" pitchFamily="2" charset="0"/>
                <a:ea typeface="Roboto Light" pitchFamily="2" charset="0"/>
              </a:rPr>
              <a:t>Construction of 7MWp PV Park in </a:t>
            </a:r>
            <a:r>
              <a:rPr lang="en-US" sz="1400" dirty="0" err="1">
                <a:solidFill>
                  <a:schemeClr val="tx1">
                    <a:lumMod val="85000"/>
                    <a:lumOff val="15000"/>
                  </a:schemeClr>
                </a:solidFill>
                <a:latin typeface="Roboto Light" pitchFamily="2" charset="0"/>
                <a:ea typeface="Roboto Light" pitchFamily="2" charset="0"/>
              </a:rPr>
              <a:t>Usak</a:t>
            </a:r>
            <a:r>
              <a:rPr lang="en-US" sz="1400" dirty="0">
                <a:solidFill>
                  <a:schemeClr val="tx1">
                    <a:lumMod val="85000"/>
                    <a:lumOff val="15000"/>
                  </a:schemeClr>
                </a:solidFill>
                <a:latin typeface="Roboto Light" pitchFamily="2" charset="0"/>
                <a:ea typeface="Roboto Light" pitchFamily="2" charset="0"/>
              </a:rPr>
              <a:t>, Turkey</a:t>
            </a:r>
          </a:p>
          <a:p>
            <a:pPr algn="just"/>
            <a:endParaRPr lang="el-GR" sz="1300" dirty="0">
              <a:solidFill>
                <a:schemeClr val="tx1">
                  <a:lumMod val="85000"/>
                  <a:lumOff val="15000"/>
                </a:schemeClr>
              </a:solidFill>
              <a:latin typeface="Roboto Light" pitchFamily="2" charset="0"/>
              <a:ea typeface="Roboto Light" pitchFamily="2" charset="0"/>
            </a:endParaRPr>
          </a:p>
          <a:p>
            <a:pPr algn="just"/>
            <a:r>
              <a:rPr lang="en-US" sz="1300" b="1" dirty="0">
                <a:latin typeface="Roboto Light"/>
              </a:rPr>
              <a:t>GENERAL SECRETARIAT FOR INFORMATON SYSTEMS (GSIS): </a:t>
            </a:r>
            <a:r>
              <a:rPr lang="en-US" sz="1400" dirty="0">
                <a:solidFill>
                  <a:schemeClr val="tx1">
                    <a:lumMod val="85000"/>
                    <a:lumOff val="15000"/>
                  </a:schemeClr>
                </a:solidFill>
                <a:latin typeface="Roboto Light" pitchFamily="2" charset="0"/>
                <a:ea typeface="Roboto Light" pitchFamily="2" charset="0"/>
              </a:rPr>
              <a:t>Installation control and provision of installer solemn declaration</a:t>
            </a:r>
            <a:r>
              <a:rPr lang="el-GR" sz="1400" dirty="0">
                <a:solidFill>
                  <a:schemeClr val="tx1">
                    <a:lumMod val="85000"/>
                    <a:lumOff val="15000"/>
                  </a:schemeClr>
                </a:solidFill>
                <a:latin typeface="Roboto Light" pitchFamily="2" charset="0"/>
                <a:ea typeface="Roboto Light" pitchFamily="2" charset="0"/>
              </a:rPr>
              <a:t> </a:t>
            </a:r>
            <a:r>
              <a:rPr lang="en-US" sz="1400" dirty="0">
                <a:solidFill>
                  <a:schemeClr val="tx1">
                    <a:lumMod val="85000"/>
                    <a:lumOff val="15000"/>
                  </a:schemeClr>
                </a:solidFill>
                <a:latin typeface="Roboto Light" pitchFamily="2" charset="0"/>
                <a:ea typeface="Roboto Light" pitchFamily="2" charset="0"/>
              </a:rPr>
              <a:t>in the main building of the Ministry in Athens, </a:t>
            </a:r>
            <a:r>
              <a:rPr lang="en-US" sz="1400" dirty="0" err="1">
                <a:solidFill>
                  <a:schemeClr val="tx1">
                    <a:lumMod val="85000"/>
                    <a:lumOff val="15000"/>
                  </a:schemeClr>
                </a:solidFill>
                <a:latin typeface="Roboto Light" pitchFamily="2" charset="0"/>
                <a:ea typeface="Roboto Light" pitchFamily="2" charset="0"/>
              </a:rPr>
              <a:t>Moschato</a:t>
            </a:r>
            <a:endParaRPr lang="en-US" sz="1400" dirty="0">
              <a:solidFill>
                <a:schemeClr val="tx1">
                  <a:lumMod val="85000"/>
                  <a:lumOff val="15000"/>
                </a:schemeClr>
              </a:solidFill>
              <a:latin typeface="Roboto Light" pitchFamily="2" charset="0"/>
              <a:ea typeface="Roboto Light" pitchFamily="2" charset="0"/>
            </a:endParaRPr>
          </a:p>
          <a:p>
            <a:pPr algn="just"/>
            <a:endParaRPr lang="en-US" sz="1300" b="1" dirty="0">
              <a:solidFill>
                <a:schemeClr val="tx1">
                  <a:lumMod val="85000"/>
                  <a:lumOff val="15000"/>
                </a:schemeClr>
              </a:solidFill>
              <a:latin typeface="Roboto Light" pitchFamily="2" charset="0"/>
              <a:ea typeface="Roboto Light" pitchFamily="2" charset="0"/>
            </a:endParaRPr>
          </a:p>
          <a:p>
            <a:pPr algn="just"/>
            <a:r>
              <a:rPr lang="en-US" sz="1300" b="1" dirty="0">
                <a:solidFill>
                  <a:schemeClr val="tx1">
                    <a:lumMod val="85000"/>
                    <a:lumOff val="15000"/>
                  </a:schemeClr>
                </a:solidFill>
                <a:latin typeface="Roboto Light" pitchFamily="2" charset="0"/>
                <a:ea typeface="Roboto Light" pitchFamily="2" charset="0"/>
              </a:rPr>
              <a:t>LAMDA FLISVOS MARINA SA: </a:t>
            </a:r>
            <a:r>
              <a:rPr lang="en-US" sz="1400" dirty="0">
                <a:solidFill>
                  <a:schemeClr val="tx1">
                    <a:lumMod val="85000"/>
                    <a:lumOff val="15000"/>
                  </a:schemeClr>
                </a:solidFill>
                <a:latin typeface="Roboto Light" pitchFamily="2" charset="0"/>
                <a:ea typeface="Roboto Light" pitchFamily="2" charset="0"/>
              </a:rPr>
              <a:t>Installation and maintenance of </a:t>
            </a:r>
            <a:r>
              <a:rPr lang="en-US" sz="1400" dirty="0" err="1">
                <a:solidFill>
                  <a:schemeClr val="tx1">
                    <a:lumMod val="85000"/>
                    <a:lumOff val="15000"/>
                  </a:schemeClr>
                </a:solidFill>
                <a:latin typeface="Roboto Light" pitchFamily="2" charset="0"/>
                <a:ea typeface="Roboto Light" pitchFamily="2" charset="0"/>
              </a:rPr>
              <a:t>Flisvos</a:t>
            </a:r>
            <a:r>
              <a:rPr lang="en-US" sz="1400" dirty="0">
                <a:solidFill>
                  <a:schemeClr val="tx1">
                    <a:lumMod val="85000"/>
                    <a:lumOff val="15000"/>
                  </a:schemeClr>
                </a:solidFill>
                <a:latin typeface="Roboto Light" pitchFamily="2" charset="0"/>
                <a:ea typeface="Roboto Light" pitchFamily="2" charset="0"/>
              </a:rPr>
              <a:t> boat yard in </a:t>
            </a:r>
            <a:r>
              <a:rPr lang="en-US" sz="1400" dirty="0" err="1">
                <a:solidFill>
                  <a:schemeClr val="tx1">
                    <a:lumMod val="85000"/>
                    <a:lumOff val="15000"/>
                  </a:schemeClr>
                </a:solidFill>
                <a:latin typeface="Roboto Light" pitchFamily="2" charset="0"/>
                <a:ea typeface="Roboto Light" pitchFamily="2" charset="0"/>
              </a:rPr>
              <a:t>Faliro</a:t>
            </a:r>
            <a:r>
              <a:rPr lang="en-US" sz="1400" dirty="0">
                <a:solidFill>
                  <a:schemeClr val="tx1">
                    <a:lumMod val="85000"/>
                    <a:lumOff val="15000"/>
                  </a:schemeClr>
                </a:solidFill>
                <a:latin typeface="Roboto Light" pitchFamily="2" charset="0"/>
                <a:ea typeface="Roboto Light" pitchFamily="2" charset="0"/>
              </a:rPr>
              <a:t> Athens</a:t>
            </a: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300" b="1" dirty="0">
                <a:solidFill>
                  <a:schemeClr val="tx1">
                    <a:lumMod val="85000"/>
                    <a:lumOff val="15000"/>
                  </a:schemeClr>
                </a:solidFill>
                <a:latin typeface="Roboto Light" pitchFamily="2" charset="0"/>
                <a:ea typeface="Roboto Light" pitchFamily="2" charset="0"/>
              </a:rPr>
              <a:t>NVP SA: </a:t>
            </a:r>
            <a:r>
              <a:rPr lang="en-US" sz="1400" dirty="0">
                <a:solidFill>
                  <a:schemeClr val="tx1">
                    <a:lumMod val="85000"/>
                    <a:lumOff val="15000"/>
                  </a:schemeClr>
                </a:solidFill>
                <a:latin typeface="Roboto Light" pitchFamily="2" charset="0"/>
                <a:ea typeface="Roboto Light" pitchFamily="2" charset="0"/>
              </a:rPr>
              <a:t>Construction of electric-armored telecommunications </a:t>
            </a:r>
            <a:r>
              <a:rPr lang="en-US" sz="1400" dirty="0" err="1">
                <a:solidFill>
                  <a:schemeClr val="tx1">
                    <a:lumMod val="85000"/>
                    <a:lumOff val="15000"/>
                  </a:schemeClr>
                </a:solidFill>
                <a:latin typeface="Roboto Light" pitchFamily="2" charset="0"/>
                <a:ea typeface="Roboto Light" pitchFamily="2" charset="0"/>
              </a:rPr>
              <a:t>centre</a:t>
            </a:r>
            <a:r>
              <a:rPr lang="en-US" sz="1400" dirty="0">
                <a:solidFill>
                  <a:schemeClr val="tx1">
                    <a:lumMod val="85000"/>
                    <a:lumOff val="15000"/>
                  </a:schemeClr>
                </a:solidFill>
                <a:latin typeface="Roboto Light" pitchFamily="2" charset="0"/>
                <a:ea typeface="Roboto Light" pitchFamily="2" charset="0"/>
              </a:rPr>
              <a:t> (Control Room) for the Ministry of Foreign Affairs</a:t>
            </a:r>
          </a:p>
          <a:p>
            <a:pPr algn="just"/>
            <a:endParaRPr lang="en-US" sz="1300" dirty="0">
              <a:solidFill>
                <a:schemeClr val="tx1">
                  <a:lumMod val="85000"/>
                  <a:lumOff val="15000"/>
                </a:schemeClr>
              </a:solidFill>
              <a:latin typeface="Roboto Light" pitchFamily="2" charset="0"/>
              <a:ea typeface="Roboto Light" pitchFamily="2" charset="0"/>
            </a:endParaRPr>
          </a:p>
          <a:p>
            <a:pPr algn="just"/>
            <a:r>
              <a:rPr lang="en-US" sz="1300" b="1" dirty="0">
                <a:solidFill>
                  <a:schemeClr val="tx1">
                    <a:lumMod val="85000"/>
                    <a:lumOff val="15000"/>
                  </a:schemeClr>
                </a:solidFill>
                <a:latin typeface="Roboto Light" pitchFamily="2" charset="0"/>
                <a:ea typeface="Roboto Light" pitchFamily="2" charset="0"/>
              </a:rPr>
              <a:t>ELIN TECHNICAL</a:t>
            </a:r>
            <a:r>
              <a:rPr lang="en-US" sz="1200" b="1" dirty="0">
                <a:solidFill>
                  <a:schemeClr val="tx1">
                    <a:lumMod val="85000"/>
                    <a:lumOff val="15000"/>
                  </a:schemeClr>
                </a:solidFill>
                <a:latin typeface="Roboto Light" pitchFamily="2" charset="0"/>
                <a:ea typeface="Roboto Light" pitchFamily="2" charset="0"/>
              </a:rPr>
              <a:t>: </a:t>
            </a:r>
            <a:r>
              <a:rPr lang="en-US" sz="1400" dirty="0">
                <a:solidFill>
                  <a:schemeClr val="tx1">
                    <a:lumMod val="85000"/>
                    <a:lumOff val="15000"/>
                  </a:schemeClr>
                </a:solidFill>
                <a:latin typeface="Roboto Light" pitchFamily="2" charset="0"/>
                <a:ea typeface="Roboto Light" pitchFamily="2" charset="0"/>
              </a:rPr>
              <a:t>Renovation of seven store branches of Piraeus Bank in Athens, Corinth, and Chios Island </a:t>
            </a:r>
          </a:p>
          <a:p>
            <a:pPr algn="just"/>
            <a:endParaRPr lang="en-US" sz="1300" dirty="0">
              <a:solidFill>
                <a:schemeClr val="tx1">
                  <a:lumMod val="85000"/>
                  <a:lumOff val="15000"/>
                </a:schemeClr>
              </a:solidFill>
              <a:latin typeface="Roboto Light" pitchFamily="2" charset="0"/>
              <a:ea typeface="Roboto Light" pitchFamily="2" charset="0"/>
            </a:endParaRPr>
          </a:p>
          <a:p>
            <a:pPr algn="just"/>
            <a:endParaRPr lang="el-GR" sz="1300" dirty="0">
              <a:solidFill>
                <a:schemeClr val="tx1">
                  <a:lumMod val="85000"/>
                  <a:lumOff val="15000"/>
                </a:schemeClr>
              </a:solidFill>
              <a:latin typeface="Roboto Light" pitchFamily="2" charset="0"/>
              <a:ea typeface="Roboto Light" pitchFamily="2" charset="0"/>
            </a:endParaRPr>
          </a:p>
          <a:p>
            <a:pPr algn="just"/>
            <a:endParaRPr lang="en-US" sz="1300" dirty="0">
              <a:solidFill>
                <a:schemeClr val="tx1">
                  <a:lumMod val="85000"/>
                  <a:lumOff val="15000"/>
                </a:schemeClr>
              </a:solidFill>
              <a:latin typeface="Roboto Light" pitchFamily="2" charset="0"/>
              <a:ea typeface="Roboto Light" pitchFamily="2" charset="0"/>
            </a:endParaRPr>
          </a:p>
          <a:p>
            <a:pPr algn="just"/>
            <a:endParaRPr lang="el-GR" sz="1300" dirty="0">
              <a:solidFill>
                <a:schemeClr val="tx1">
                  <a:lumMod val="85000"/>
                  <a:lumOff val="15000"/>
                </a:schemeClr>
              </a:solidFill>
              <a:latin typeface="Roboto Light" pitchFamily="2" charset="0"/>
              <a:ea typeface="Roboto Light" pitchFamily="2" charset="0"/>
            </a:endParaRPr>
          </a:p>
        </p:txBody>
      </p:sp>
      <p:sp>
        <p:nvSpPr>
          <p:cNvPr id="4" name="TextBox 3"/>
          <p:cNvSpPr txBox="1"/>
          <p:nvPr/>
        </p:nvSpPr>
        <p:spPr>
          <a:xfrm>
            <a:off x="1619672" y="1074222"/>
            <a:ext cx="5112568"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Projects 8</a:t>
            </a:r>
            <a:endParaRPr lang="el-GR" sz="1600" b="1" dirty="0">
              <a:solidFill>
                <a:srgbClr val="F1550F"/>
              </a:solidFill>
              <a:latin typeface="Roboto Light" pitchFamily="2" charset="0"/>
              <a:ea typeface="Roboto Light" pitchFamily="2" charset="0"/>
            </a:endParaRPr>
          </a:p>
        </p:txBody>
      </p:sp>
    </p:spTree>
    <p:extLst>
      <p:ext uri="{BB962C8B-B14F-4D97-AF65-F5344CB8AC3E}">
        <p14:creationId xmlns:p14="http://schemas.microsoft.com/office/powerpoint/2010/main" val="3034228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150ADABE-78E1-4767-A25B-11A1B33333B5}" type="slidenum">
              <a:rPr lang="el-GR" smtClean="0"/>
              <a:pPr/>
              <a:t>33</a:t>
            </a:fld>
            <a:endParaRPr lang="el-GR" dirty="0"/>
          </a:p>
        </p:txBody>
      </p:sp>
      <p:sp>
        <p:nvSpPr>
          <p:cNvPr id="4" name="TextBox 3"/>
          <p:cNvSpPr txBox="1"/>
          <p:nvPr/>
        </p:nvSpPr>
        <p:spPr>
          <a:xfrm>
            <a:off x="1553237" y="1347727"/>
            <a:ext cx="7128792" cy="6401753"/>
          </a:xfrm>
          <a:prstGeom prst="rect">
            <a:avLst/>
          </a:prstGeom>
          <a:noFill/>
        </p:spPr>
        <p:txBody>
          <a:bodyPr wrap="square" rtlCol="0">
            <a:spAutoFit/>
          </a:bodyPr>
          <a:lstStyle/>
          <a:p>
            <a:pPr algn="just"/>
            <a:r>
              <a:rPr lang="en-US" sz="1300" b="1" dirty="0">
                <a:latin typeface="Roboto Light"/>
              </a:rPr>
              <a:t>TERNA SA: </a:t>
            </a:r>
            <a:r>
              <a:rPr lang="en-US" sz="1300" dirty="0">
                <a:latin typeface="Roboto Light"/>
              </a:rPr>
              <a:t>Construction of 14.99 MW PV park located in the Municipality of </a:t>
            </a:r>
            <a:r>
              <a:rPr lang="en-US" sz="1300" dirty="0" err="1">
                <a:latin typeface="Roboto Light"/>
              </a:rPr>
              <a:t>Eordea</a:t>
            </a:r>
            <a:r>
              <a:rPr lang="en-US" sz="1300" dirty="0">
                <a:latin typeface="Roboto Light"/>
              </a:rPr>
              <a:t>, </a:t>
            </a:r>
            <a:r>
              <a:rPr lang="en-US" sz="1300" dirty="0" err="1">
                <a:latin typeface="Roboto Light"/>
              </a:rPr>
              <a:t>Kozani</a:t>
            </a:r>
            <a:endParaRPr lang="en-US" sz="1300" b="1" dirty="0">
              <a:latin typeface="Roboto Light"/>
            </a:endParaRPr>
          </a:p>
          <a:p>
            <a:pPr algn="just"/>
            <a:endParaRPr lang="en-US" sz="1300" b="1" dirty="0">
              <a:latin typeface="Roboto Light"/>
            </a:endParaRPr>
          </a:p>
          <a:p>
            <a:pPr algn="just"/>
            <a:r>
              <a:rPr lang="en-US" sz="1300" b="1" dirty="0">
                <a:latin typeface="Roboto Light"/>
              </a:rPr>
              <a:t>JUWI HELLAS: </a:t>
            </a:r>
            <a:r>
              <a:rPr lang="en-US" sz="1300" dirty="0">
                <a:latin typeface="Roboto Light"/>
              </a:rPr>
              <a:t>Construction of </a:t>
            </a:r>
            <a:r>
              <a:rPr lang="en-US" sz="1400" dirty="0">
                <a:latin typeface="Roboto Light"/>
              </a:rPr>
              <a:t>204 MW solar park in </a:t>
            </a:r>
            <a:r>
              <a:rPr lang="en-US" sz="1400" dirty="0" err="1">
                <a:latin typeface="Roboto Light"/>
              </a:rPr>
              <a:t>Kozani</a:t>
            </a:r>
            <a:r>
              <a:rPr lang="en-US" sz="1400" dirty="0">
                <a:latin typeface="Roboto Light"/>
              </a:rPr>
              <a:t> region, in the northern part of Greece.</a:t>
            </a:r>
          </a:p>
          <a:p>
            <a:pPr algn="just"/>
            <a:endParaRPr lang="en-US" sz="1300" b="1" dirty="0">
              <a:latin typeface="Roboto Light"/>
            </a:endParaRPr>
          </a:p>
          <a:p>
            <a:pPr algn="just"/>
            <a:r>
              <a:rPr lang="en-US" sz="1300" b="1" dirty="0">
                <a:latin typeface="Roboto Light"/>
              </a:rPr>
              <a:t>J&amp;P-AVAX-TERNA SA: </a:t>
            </a:r>
            <a:r>
              <a:rPr lang="en-US" sz="1400" dirty="0">
                <a:solidFill>
                  <a:schemeClr val="tx1">
                    <a:lumMod val="85000"/>
                    <a:lumOff val="15000"/>
                  </a:schemeClr>
                </a:solidFill>
                <a:latin typeface="Roboto Light" pitchFamily="2" charset="0"/>
                <a:ea typeface="Roboto Light" pitchFamily="2" charset="0"/>
              </a:rPr>
              <a:t>Electrical construction of an integrated casino resort that will include a 16-storey hotel tower with approximately 500 guest rooms, a casino, restaurants, retail and commercial areas, with indoor and outdoor pools, spa, expo building and an assortment of other main and auxiliary areas and facilities, sports facilities as well as extensive landscaped areas in Cyprus, Limassol, City Of Dreams.</a:t>
            </a:r>
          </a:p>
          <a:p>
            <a:pPr algn="just"/>
            <a:endParaRPr lang="en-US" sz="1300" b="1" dirty="0">
              <a:latin typeface="Roboto Light"/>
            </a:endParaRPr>
          </a:p>
          <a:p>
            <a:pPr algn="just"/>
            <a:r>
              <a:rPr lang="en-US" sz="1300" b="1" dirty="0">
                <a:latin typeface="Roboto Light"/>
              </a:rPr>
              <a:t>TERNA SA: </a:t>
            </a:r>
            <a:r>
              <a:rPr lang="en-US" sz="1400" dirty="0">
                <a:solidFill>
                  <a:schemeClr val="tx1">
                    <a:lumMod val="85000"/>
                    <a:lumOff val="15000"/>
                  </a:schemeClr>
                </a:solidFill>
                <a:latin typeface="Roboto Light" pitchFamily="2" charset="0"/>
                <a:ea typeface="Roboto Light" pitchFamily="2" charset="0"/>
              </a:rPr>
              <a:t>Electrical construction of nine floor office and store space with six basements in Athens, L. </a:t>
            </a:r>
            <a:r>
              <a:rPr lang="en-US" sz="1400" dirty="0" err="1">
                <a:solidFill>
                  <a:schemeClr val="tx1">
                    <a:lumMod val="85000"/>
                    <a:lumOff val="15000"/>
                  </a:schemeClr>
                </a:solidFill>
                <a:latin typeface="Roboto Light" pitchFamily="2" charset="0"/>
                <a:ea typeface="Roboto Light" pitchFamily="2" charset="0"/>
              </a:rPr>
              <a:t>Kifisias</a:t>
            </a:r>
            <a:r>
              <a:rPr lang="en-US" sz="1400" dirty="0">
                <a:solidFill>
                  <a:schemeClr val="tx1">
                    <a:lumMod val="85000"/>
                    <a:lumOff val="15000"/>
                  </a:schemeClr>
                </a:solidFill>
                <a:latin typeface="Roboto Light" pitchFamily="2" charset="0"/>
                <a:ea typeface="Roboto Light" pitchFamily="2" charset="0"/>
              </a:rPr>
              <a:t> 115-Orbit</a:t>
            </a:r>
            <a:endParaRPr lang="el-GR" sz="1400" dirty="0">
              <a:solidFill>
                <a:schemeClr val="tx1">
                  <a:lumMod val="85000"/>
                  <a:lumOff val="15000"/>
                </a:schemeClr>
              </a:solidFill>
              <a:latin typeface="Roboto Light" pitchFamily="2" charset="0"/>
              <a:ea typeface="Roboto Light" pitchFamily="2" charset="0"/>
            </a:endParaRPr>
          </a:p>
          <a:p>
            <a:pPr algn="just"/>
            <a:endParaRPr lang="en-US" sz="1300" b="1" dirty="0">
              <a:latin typeface="Roboto Light"/>
            </a:endParaRPr>
          </a:p>
          <a:p>
            <a:pPr algn="just"/>
            <a:r>
              <a:rPr lang="en-US" sz="1300" b="1" dirty="0">
                <a:latin typeface="Roboto Light"/>
              </a:rPr>
              <a:t>METKA EGN LIMITED : </a:t>
            </a:r>
            <a:r>
              <a:rPr lang="en-US" sz="1400" dirty="0">
                <a:solidFill>
                  <a:schemeClr val="tx1">
                    <a:lumMod val="85000"/>
                    <a:lumOff val="15000"/>
                  </a:schemeClr>
                </a:solidFill>
                <a:latin typeface="Roboto Light" pitchFamily="2" charset="0"/>
                <a:ea typeface="Roboto Light" pitchFamily="2" charset="0"/>
              </a:rPr>
              <a:t>Construction of </a:t>
            </a:r>
            <a:r>
              <a:rPr lang="el-GR" sz="1400" dirty="0">
                <a:solidFill>
                  <a:schemeClr val="tx1">
                    <a:lumMod val="85000"/>
                    <a:lumOff val="15000"/>
                  </a:schemeClr>
                </a:solidFill>
                <a:latin typeface="Roboto Light" pitchFamily="2" charset="0"/>
                <a:ea typeface="Roboto Light" pitchFamily="2" charset="0"/>
              </a:rPr>
              <a:t>10</a:t>
            </a:r>
            <a:r>
              <a:rPr lang="en-US" sz="1400" dirty="0" err="1">
                <a:solidFill>
                  <a:schemeClr val="tx1">
                    <a:lumMod val="85000"/>
                    <a:lumOff val="15000"/>
                  </a:schemeClr>
                </a:solidFill>
                <a:latin typeface="Roboto Light" pitchFamily="2" charset="0"/>
                <a:ea typeface="Roboto Light" pitchFamily="2" charset="0"/>
              </a:rPr>
              <a:t>MWp</a:t>
            </a:r>
            <a:r>
              <a:rPr lang="en-US" sz="1400" dirty="0">
                <a:solidFill>
                  <a:schemeClr val="tx1">
                    <a:lumMod val="85000"/>
                    <a:lumOff val="15000"/>
                  </a:schemeClr>
                </a:solidFill>
                <a:latin typeface="Roboto Light" pitchFamily="2" charset="0"/>
                <a:ea typeface="Roboto Light" pitchFamily="2" charset="0"/>
              </a:rPr>
              <a:t> PV Park in Qom, Iran</a:t>
            </a:r>
          </a:p>
          <a:p>
            <a:pPr algn="just"/>
            <a:endParaRPr lang="en-US" sz="1300" b="1" dirty="0">
              <a:latin typeface="Roboto Light"/>
            </a:endParaRPr>
          </a:p>
          <a:p>
            <a:pPr algn="just"/>
            <a:r>
              <a:rPr lang="en-US" sz="1300" b="1" dirty="0">
                <a:latin typeface="Roboto Light"/>
              </a:rPr>
              <a:t>METKA EGN LIMITED : : </a:t>
            </a:r>
            <a:r>
              <a:rPr lang="en-US" sz="1400" dirty="0">
                <a:solidFill>
                  <a:schemeClr val="tx1">
                    <a:lumMod val="85000"/>
                    <a:lumOff val="15000"/>
                  </a:schemeClr>
                </a:solidFill>
                <a:latin typeface="Roboto Light" pitchFamily="2" charset="0"/>
                <a:ea typeface="Roboto Light" pitchFamily="2" charset="0"/>
              </a:rPr>
              <a:t>Construction of 25MWp PV Park in Baikonur, Kazakhstan</a:t>
            </a:r>
          </a:p>
          <a:p>
            <a:pPr algn="just"/>
            <a:endParaRPr lang="en-US" sz="1400" dirty="0">
              <a:solidFill>
                <a:schemeClr val="tx1">
                  <a:lumMod val="85000"/>
                  <a:lumOff val="15000"/>
                </a:schemeClr>
              </a:solidFill>
              <a:latin typeface="Roboto Light" pitchFamily="2" charset="0"/>
              <a:ea typeface="Roboto Light" pitchFamily="2" charset="0"/>
            </a:endParaRPr>
          </a:p>
          <a:p>
            <a:pPr algn="just"/>
            <a:r>
              <a:rPr lang="en-US" sz="1300" b="1" dirty="0">
                <a:latin typeface="Roboto Light"/>
              </a:rPr>
              <a:t>TERNA SA: </a:t>
            </a:r>
            <a:r>
              <a:rPr lang="en-US" sz="1400" dirty="0">
                <a:solidFill>
                  <a:schemeClr val="tx1">
                    <a:lumMod val="85000"/>
                    <a:lumOff val="15000"/>
                  </a:schemeClr>
                </a:solidFill>
                <a:latin typeface="Roboto Light" pitchFamily="2" charset="0"/>
                <a:ea typeface="Roboto Light" pitchFamily="2" charset="0"/>
              </a:rPr>
              <a:t>Electrical construction of ten floor hotel with tree basements, roof garden and swimming pool in Athens, </a:t>
            </a:r>
            <a:r>
              <a:rPr lang="en-US" sz="1400" dirty="0" err="1">
                <a:solidFill>
                  <a:schemeClr val="tx1">
                    <a:lumMod val="85000"/>
                    <a:lumOff val="15000"/>
                  </a:schemeClr>
                </a:solidFill>
                <a:latin typeface="Roboto Light" pitchFamily="2" charset="0"/>
                <a:ea typeface="Roboto Light" pitchFamily="2" charset="0"/>
              </a:rPr>
              <a:t>Makrygianni</a:t>
            </a:r>
            <a:r>
              <a:rPr lang="en-US" sz="1400" dirty="0">
                <a:solidFill>
                  <a:schemeClr val="tx1">
                    <a:lumMod val="85000"/>
                    <a:lumOff val="15000"/>
                  </a:schemeClr>
                </a:solidFill>
                <a:latin typeface="Roboto Light" pitchFamily="2" charset="0"/>
                <a:ea typeface="Roboto Light" pitchFamily="2" charset="0"/>
              </a:rPr>
              <a:t> area </a:t>
            </a:r>
            <a:endParaRPr lang="el-GR" sz="1400" dirty="0">
              <a:solidFill>
                <a:schemeClr val="tx1">
                  <a:lumMod val="85000"/>
                  <a:lumOff val="15000"/>
                </a:schemeClr>
              </a:solidFill>
              <a:latin typeface="Roboto Light" pitchFamily="2" charset="0"/>
              <a:ea typeface="Roboto Light" pitchFamily="2" charset="0"/>
            </a:endParaRPr>
          </a:p>
          <a:p>
            <a:pPr algn="just"/>
            <a:endParaRPr lang="el-GR" sz="1300" b="1" dirty="0">
              <a:latin typeface="Roboto Light"/>
            </a:endParaRPr>
          </a:p>
          <a:p>
            <a:pPr algn="just"/>
            <a:r>
              <a:rPr lang="en-US" sz="1300" b="1" dirty="0">
                <a:latin typeface="Roboto Light"/>
              </a:rPr>
              <a:t>TERNA SA: </a:t>
            </a:r>
            <a:r>
              <a:rPr lang="en-US" sz="1400" dirty="0">
                <a:solidFill>
                  <a:schemeClr val="tx1">
                    <a:lumMod val="85000"/>
                    <a:lumOff val="15000"/>
                  </a:schemeClr>
                </a:solidFill>
                <a:latin typeface="Roboto Light" pitchFamily="2" charset="0"/>
                <a:ea typeface="Roboto Light" pitchFamily="2" charset="0"/>
              </a:rPr>
              <a:t>Electrical construction of ten buildings of the project AIS </a:t>
            </a:r>
            <a:r>
              <a:rPr lang="en-US" sz="1400" dirty="0" err="1">
                <a:solidFill>
                  <a:schemeClr val="tx1">
                    <a:lumMod val="85000"/>
                    <a:lumOff val="15000"/>
                  </a:schemeClr>
                </a:solidFill>
                <a:latin typeface="Roboto Light" pitchFamily="2" charset="0"/>
                <a:ea typeface="Roboto Light" pitchFamily="2" charset="0"/>
              </a:rPr>
              <a:t>Ptolemaida</a:t>
            </a:r>
            <a:r>
              <a:rPr lang="el-GR" sz="1400" dirty="0">
                <a:solidFill>
                  <a:schemeClr val="tx1">
                    <a:lumMod val="85000"/>
                    <a:lumOff val="15000"/>
                  </a:schemeClr>
                </a:solidFill>
                <a:latin typeface="Roboto Light" pitchFamily="2" charset="0"/>
                <a:ea typeface="Roboto Light" pitchFamily="2" charset="0"/>
              </a:rPr>
              <a:t>-</a:t>
            </a:r>
            <a:r>
              <a:rPr lang="en-US" sz="1400" dirty="0">
                <a:solidFill>
                  <a:schemeClr val="tx1">
                    <a:lumMod val="85000"/>
                    <a:lumOff val="15000"/>
                  </a:schemeClr>
                </a:solidFill>
                <a:latin typeface="Roboto Light" pitchFamily="2" charset="0"/>
                <a:ea typeface="Roboto Light" pitchFamily="2" charset="0"/>
              </a:rPr>
              <a:t>Study, procurement, transportation and installation of V steam power plant mixed power of </a:t>
            </a:r>
            <a:r>
              <a:rPr lang="el-GR" sz="1400" dirty="0">
                <a:solidFill>
                  <a:schemeClr val="tx1">
                    <a:lumMod val="85000"/>
                    <a:lumOff val="15000"/>
                  </a:schemeClr>
                </a:solidFill>
                <a:latin typeface="Roboto Light" pitchFamily="2" charset="0"/>
                <a:ea typeface="Roboto Light" pitchFamily="2" charset="0"/>
              </a:rPr>
              <a:t>660</a:t>
            </a:r>
            <a:r>
              <a:rPr lang="en-US" sz="1400" dirty="0" err="1">
                <a:solidFill>
                  <a:schemeClr val="tx1">
                    <a:lumMod val="85000"/>
                    <a:lumOff val="15000"/>
                  </a:schemeClr>
                </a:solidFill>
                <a:latin typeface="Roboto Light" pitchFamily="2" charset="0"/>
                <a:ea typeface="Roboto Light" pitchFamily="2" charset="0"/>
              </a:rPr>
              <a:t>MWel</a:t>
            </a:r>
            <a:r>
              <a:rPr lang="en-US" sz="1400" dirty="0">
                <a:solidFill>
                  <a:schemeClr val="tx1">
                    <a:lumMod val="85000"/>
                    <a:lumOff val="15000"/>
                  </a:schemeClr>
                </a:solidFill>
                <a:latin typeface="Roboto Light" pitchFamily="2" charset="0"/>
                <a:ea typeface="Roboto Light" pitchFamily="2" charset="0"/>
              </a:rPr>
              <a:t> </a:t>
            </a:r>
            <a:endParaRPr lang="el-GR" sz="1400" dirty="0">
              <a:solidFill>
                <a:schemeClr val="tx1">
                  <a:lumMod val="85000"/>
                  <a:lumOff val="15000"/>
                </a:schemeClr>
              </a:solidFill>
              <a:latin typeface="Roboto Light" pitchFamily="2" charset="0"/>
              <a:ea typeface="Roboto Light" pitchFamily="2" charset="0"/>
            </a:endParaRPr>
          </a:p>
          <a:p>
            <a:pPr algn="just"/>
            <a:endParaRPr lang="en-US" sz="1400" dirty="0">
              <a:solidFill>
                <a:schemeClr val="tx1">
                  <a:lumMod val="85000"/>
                  <a:lumOff val="15000"/>
                </a:schemeClr>
              </a:solidFill>
              <a:latin typeface="Roboto Light" pitchFamily="2" charset="0"/>
              <a:ea typeface="Roboto Light" pitchFamily="2" charset="0"/>
            </a:endParaRPr>
          </a:p>
          <a:p>
            <a:pPr algn="just"/>
            <a:endParaRPr lang="el-GR" sz="1300" b="1" dirty="0">
              <a:latin typeface="Roboto Light"/>
            </a:endParaRPr>
          </a:p>
          <a:p>
            <a:endParaRPr lang="en-US" sz="1300" b="1" dirty="0">
              <a:latin typeface="Roboto Light"/>
            </a:endParaRPr>
          </a:p>
          <a:p>
            <a:endParaRPr lang="en-US" sz="1400" dirty="0">
              <a:solidFill>
                <a:schemeClr val="tx1">
                  <a:lumMod val="85000"/>
                  <a:lumOff val="15000"/>
                </a:schemeClr>
              </a:solidFill>
              <a:latin typeface="Roboto Light" pitchFamily="2" charset="0"/>
              <a:ea typeface="Roboto Light" pitchFamily="2" charset="0"/>
            </a:endParaRPr>
          </a:p>
          <a:p>
            <a:endParaRPr lang="el-GR" sz="1400" dirty="0"/>
          </a:p>
          <a:p>
            <a:endParaRPr lang="el-GR" sz="1300" dirty="0">
              <a:solidFill>
                <a:schemeClr val="tx1">
                  <a:lumMod val="85000"/>
                  <a:lumOff val="15000"/>
                </a:schemeClr>
              </a:solidFill>
              <a:latin typeface="Roboto Light" pitchFamily="2" charset="0"/>
              <a:ea typeface="Roboto Light" pitchFamily="2" charset="0"/>
            </a:endParaRPr>
          </a:p>
        </p:txBody>
      </p:sp>
      <p:sp>
        <p:nvSpPr>
          <p:cNvPr id="6" name="TextBox 5"/>
          <p:cNvSpPr txBox="1"/>
          <p:nvPr/>
        </p:nvSpPr>
        <p:spPr>
          <a:xfrm>
            <a:off x="1619672" y="941133"/>
            <a:ext cx="5112568"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Projects 9</a:t>
            </a:r>
            <a:endParaRPr lang="el-GR" sz="1600" b="1" dirty="0">
              <a:solidFill>
                <a:srgbClr val="F1550F"/>
              </a:solidFill>
              <a:latin typeface="Roboto Light" pitchFamily="2" charset="0"/>
              <a:ea typeface="Roboto Light" pitchFamily="2" charset="0"/>
            </a:endParaRPr>
          </a:p>
        </p:txBody>
      </p:sp>
    </p:spTree>
    <p:extLst>
      <p:ext uri="{BB962C8B-B14F-4D97-AF65-F5344CB8AC3E}">
        <p14:creationId xmlns:p14="http://schemas.microsoft.com/office/powerpoint/2010/main" val="2491436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19672" y="1086411"/>
            <a:ext cx="5112568"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Gallery 1</a:t>
            </a:r>
            <a:endParaRPr lang="el-GR" sz="1600" b="1" dirty="0">
              <a:solidFill>
                <a:srgbClr val="F1550F"/>
              </a:solidFill>
              <a:latin typeface="Roboto Light" pitchFamily="2" charset="0"/>
              <a:ea typeface="Roboto Light" pitchFamily="2" charset="0"/>
            </a:endParaRPr>
          </a:p>
        </p:txBody>
      </p:sp>
      <p:sp>
        <p:nvSpPr>
          <p:cNvPr id="5" name="Slide Number Placeholder 4"/>
          <p:cNvSpPr>
            <a:spLocks noGrp="1"/>
          </p:cNvSpPr>
          <p:nvPr>
            <p:ph type="sldNum" sz="quarter" idx="12"/>
          </p:nvPr>
        </p:nvSpPr>
        <p:spPr/>
        <p:txBody>
          <a:bodyPr/>
          <a:lstStyle/>
          <a:p>
            <a:fld id="{150ADABE-78E1-4767-A25B-11A1B33333B5}" type="slidenum">
              <a:rPr lang="el-GR" smtClean="0"/>
              <a:pPr/>
              <a:t>34</a:t>
            </a:fld>
            <a:endParaRPr lang="el-GR" dirty="0"/>
          </a:p>
        </p:txBody>
      </p:sp>
      <p:pic>
        <p:nvPicPr>
          <p:cNvPr id="7" name="Picture 6" descr="C:\Users\user1\Desktop\DSC01145.jpg"/>
          <p:cNvPicPr>
            <a:picLocks noChangeAspect="1" noChangeArrowheads="1"/>
          </p:cNvPicPr>
          <p:nvPr/>
        </p:nvPicPr>
        <p:blipFill>
          <a:blip r:embed="rId2" cstate="print"/>
          <a:srcRect/>
          <a:stretch>
            <a:fillRect/>
          </a:stretch>
        </p:blipFill>
        <p:spPr bwMode="auto">
          <a:xfrm>
            <a:off x="4067944" y="1916832"/>
            <a:ext cx="2016224" cy="1512168"/>
          </a:xfrm>
          <a:prstGeom prst="rect">
            <a:avLst/>
          </a:prstGeom>
          <a:noFill/>
        </p:spPr>
      </p:pic>
      <p:pic>
        <p:nvPicPr>
          <p:cNvPr id="9" name="Picture 3" descr="C:\Users\user1\Desktop\DSC02193.jpg"/>
          <p:cNvPicPr>
            <a:picLocks noChangeAspect="1" noChangeArrowheads="1"/>
          </p:cNvPicPr>
          <p:nvPr/>
        </p:nvPicPr>
        <p:blipFill>
          <a:blip r:embed="rId3" cstate="print"/>
          <a:srcRect/>
          <a:stretch>
            <a:fillRect/>
          </a:stretch>
        </p:blipFill>
        <p:spPr bwMode="auto">
          <a:xfrm>
            <a:off x="4067944" y="4221088"/>
            <a:ext cx="2016224" cy="1512168"/>
          </a:xfrm>
          <a:prstGeom prst="rect">
            <a:avLst/>
          </a:prstGeom>
          <a:noFill/>
        </p:spPr>
      </p:pic>
      <p:pic>
        <p:nvPicPr>
          <p:cNvPr id="11" name="Picture 5" descr="C:\Users\user1\Desktop\53.jpg"/>
          <p:cNvPicPr>
            <a:picLocks noChangeAspect="1" noChangeArrowheads="1"/>
          </p:cNvPicPr>
          <p:nvPr/>
        </p:nvPicPr>
        <p:blipFill>
          <a:blip r:embed="rId4" cstate="print"/>
          <a:srcRect l="11111" r="11111"/>
          <a:stretch>
            <a:fillRect/>
          </a:stretch>
        </p:blipFill>
        <p:spPr bwMode="auto">
          <a:xfrm>
            <a:off x="1691680" y="4221089"/>
            <a:ext cx="2016224" cy="1512167"/>
          </a:xfrm>
          <a:prstGeom prst="rect">
            <a:avLst/>
          </a:prstGeom>
          <a:noFill/>
        </p:spPr>
      </p:pic>
      <p:pic>
        <p:nvPicPr>
          <p:cNvPr id="12" name="Picture 6" descr="C:\Users\user1\Desktop\site4.jpg"/>
          <p:cNvPicPr>
            <a:picLocks noChangeAspect="1" noChangeArrowheads="1"/>
          </p:cNvPicPr>
          <p:nvPr/>
        </p:nvPicPr>
        <p:blipFill>
          <a:blip r:embed="rId5" cstate="print"/>
          <a:srcRect/>
          <a:stretch>
            <a:fillRect/>
          </a:stretch>
        </p:blipFill>
        <p:spPr bwMode="auto">
          <a:xfrm>
            <a:off x="1691680" y="1916832"/>
            <a:ext cx="2016224" cy="1505867"/>
          </a:xfrm>
          <a:prstGeom prst="rect">
            <a:avLst/>
          </a:prstGeom>
          <a:noFill/>
        </p:spPr>
      </p:pic>
      <p:pic>
        <p:nvPicPr>
          <p:cNvPr id="14" name="Picture 7" descr="C:\Users\user1\Desktop\15.jpg"/>
          <p:cNvPicPr>
            <a:picLocks noChangeAspect="1" noChangeArrowheads="1"/>
          </p:cNvPicPr>
          <p:nvPr/>
        </p:nvPicPr>
        <p:blipFill>
          <a:blip r:embed="rId6" cstate="print"/>
          <a:srcRect/>
          <a:stretch>
            <a:fillRect/>
          </a:stretch>
        </p:blipFill>
        <p:spPr bwMode="auto">
          <a:xfrm>
            <a:off x="6516216" y="4221088"/>
            <a:ext cx="2016224" cy="1512168"/>
          </a:xfrm>
          <a:prstGeom prst="rect">
            <a:avLst/>
          </a:prstGeom>
          <a:noFill/>
        </p:spPr>
      </p:pic>
      <p:sp>
        <p:nvSpPr>
          <p:cNvPr id="15" name="TextBox 14"/>
          <p:cNvSpPr txBox="1"/>
          <p:nvPr/>
        </p:nvSpPr>
        <p:spPr>
          <a:xfrm>
            <a:off x="1584176" y="3422699"/>
            <a:ext cx="2267744" cy="307777"/>
          </a:xfrm>
          <a:prstGeom prst="rect">
            <a:avLst/>
          </a:prstGeom>
          <a:noFill/>
        </p:spPr>
        <p:txBody>
          <a:bodyPr wrap="square" rtlCol="0">
            <a:spAutoFit/>
          </a:bodyPr>
          <a:lstStyle/>
          <a:p>
            <a:pPr algn="ctr"/>
            <a:r>
              <a:rPr lang="en-US" sz="1400" b="1" dirty="0">
                <a:solidFill>
                  <a:schemeClr val="tx1">
                    <a:lumMod val="75000"/>
                    <a:lumOff val="25000"/>
                  </a:schemeClr>
                </a:solidFill>
                <a:latin typeface="Roboto Light" pitchFamily="2" charset="0"/>
                <a:ea typeface="Roboto Light" pitchFamily="2" charset="0"/>
              </a:rPr>
              <a:t>IPPOKRATIO HOSPITAL</a:t>
            </a:r>
            <a:endParaRPr lang="el-GR" sz="1400" b="1" dirty="0">
              <a:solidFill>
                <a:schemeClr val="tx1">
                  <a:lumMod val="75000"/>
                  <a:lumOff val="25000"/>
                </a:schemeClr>
              </a:solidFill>
              <a:latin typeface="Roboto Light" pitchFamily="2" charset="0"/>
              <a:ea typeface="Roboto Light" pitchFamily="2" charset="0"/>
            </a:endParaRPr>
          </a:p>
        </p:txBody>
      </p:sp>
      <p:sp>
        <p:nvSpPr>
          <p:cNvPr id="16" name="TextBox 15"/>
          <p:cNvSpPr txBox="1"/>
          <p:nvPr/>
        </p:nvSpPr>
        <p:spPr>
          <a:xfrm>
            <a:off x="1691680" y="5714092"/>
            <a:ext cx="2016224" cy="523220"/>
          </a:xfrm>
          <a:prstGeom prst="rect">
            <a:avLst/>
          </a:prstGeom>
          <a:noFill/>
        </p:spPr>
        <p:txBody>
          <a:bodyPr wrap="square" rtlCol="0">
            <a:spAutoFit/>
          </a:bodyPr>
          <a:lstStyle/>
          <a:p>
            <a:pPr algn="ctr"/>
            <a:r>
              <a:rPr lang="en-US" sz="1400" b="1" dirty="0">
                <a:solidFill>
                  <a:schemeClr val="tx1">
                    <a:lumMod val="75000"/>
                    <a:lumOff val="25000"/>
                  </a:schemeClr>
                </a:solidFill>
                <a:latin typeface="Roboto Light" pitchFamily="2" charset="0"/>
                <a:ea typeface="Roboto Light" pitchFamily="2" charset="0"/>
              </a:rPr>
              <a:t>ELIN CORPORATE OFFICE</a:t>
            </a:r>
            <a:endParaRPr lang="el-GR" sz="1400" b="1" dirty="0">
              <a:solidFill>
                <a:schemeClr val="tx1">
                  <a:lumMod val="75000"/>
                  <a:lumOff val="25000"/>
                </a:schemeClr>
              </a:solidFill>
              <a:latin typeface="Roboto Light" pitchFamily="2" charset="0"/>
              <a:ea typeface="Roboto Light" pitchFamily="2" charset="0"/>
            </a:endParaRPr>
          </a:p>
        </p:txBody>
      </p:sp>
      <p:sp>
        <p:nvSpPr>
          <p:cNvPr id="17" name="TextBox 16"/>
          <p:cNvSpPr txBox="1"/>
          <p:nvPr/>
        </p:nvSpPr>
        <p:spPr>
          <a:xfrm>
            <a:off x="4067944" y="3429000"/>
            <a:ext cx="2016224" cy="523220"/>
          </a:xfrm>
          <a:prstGeom prst="rect">
            <a:avLst/>
          </a:prstGeom>
          <a:noFill/>
        </p:spPr>
        <p:txBody>
          <a:bodyPr wrap="square" rtlCol="0">
            <a:spAutoFit/>
          </a:bodyPr>
          <a:lstStyle/>
          <a:p>
            <a:pPr algn="ctr"/>
            <a:r>
              <a:rPr lang="en-US" sz="1400" b="1" dirty="0">
                <a:solidFill>
                  <a:schemeClr val="tx1">
                    <a:lumMod val="75000"/>
                    <a:lumOff val="25000"/>
                  </a:schemeClr>
                </a:solidFill>
                <a:latin typeface="Roboto Light" pitchFamily="2" charset="0"/>
                <a:ea typeface="Roboto Light" pitchFamily="2" charset="0"/>
              </a:rPr>
              <a:t>KOUMBAS SYNERGY GROUP</a:t>
            </a:r>
            <a:endParaRPr lang="el-GR" sz="1400" b="1" dirty="0">
              <a:solidFill>
                <a:schemeClr val="tx1">
                  <a:lumMod val="75000"/>
                  <a:lumOff val="25000"/>
                </a:schemeClr>
              </a:solidFill>
              <a:latin typeface="Roboto Light" pitchFamily="2" charset="0"/>
              <a:ea typeface="Roboto Light" pitchFamily="2" charset="0"/>
            </a:endParaRPr>
          </a:p>
        </p:txBody>
      </p:sp>
      <p:sp>
        <p:nvSpPr>
          <p:cNvPr id="18" name="TextBox 17"/>
          <p:cNvSpPr txBox="1"/>
          <p:nvPr/>
        </p:nvSpPr>
        <p:spPr>
          <a:xfrm>
            <a:off x="4067944" y="5733256"/>
            <a:ext cx="2016224" cy="307777"/>
          </a:xfrm>
          <a:prstGeom prst="rect">
            <a:avLst/>
          </a:prstGeom>
          <a:noFill/>
        </p:spPr>
        <p:txBody>
          <a:bodyPr wrap="square" rtlCol="0">
            <a:spAutoFit/>
          </a:bodyPr>
          <a:lstStyle/>
          <a:p>
            <a:pPr algn="ctr"/>
            <a:r>
              <a:rPr lang="en-US" sz="1400" b="1" dirty="0">
                <a:solidFill>
                  <a:schemeClr val="tx1">
                    <a:lumMod val="75000"/>
                    <a:lumOff val="25000"/>
                  </a:schemeClr>
                </a:solidFill>
                <a:latin typeface="Roboto Light" pitchFamily="2" charset="0"/>
                <a:ea typeface="Roboto Light" pitchFamily="2" charset="0"/>
              </a:rPr>
              <a:t>PV PLANT </a:t>
            </a:r>
            <a:r>
              <a:rPr lang="en-US" sz="1400" b="1">
                <a:solidFill>
                  <a:schemeClr val="tx1">
                    <a:lumMod val="75000"/>
                    <a:lumOff val="25000"/>
                  </a:schemeClr>
                </a:solidFill>
                <a:latin typeface="Roboto Light" pitchFamily="2" charset="0"/>
                <a:ea typeface="Roboto Light" pitchFamily="2" charset="0"/>
              </a:rPr>
              <a:t>IN SPARTA</a:t>
            </a:r>
            <a:endParaRPr lang="el-GR" sz="1400" b="1" dirty="0">
              <a:solidFill>
                <a:schemeClr val="tx1">
                  <a:lumMod val="75000"/>
                  <a:lumOff val="25000"/>
                </a:schemeClr>
              </a:solidFill>
              <a:latin typeface="Roboto Light" pitchFamily="2" charset="0"/>
              <a:ea typeface="Roboto Light" pitchFamily="2" charset="0"/>
            </a:endParaRPr>
          </a:p>
        </p:txBody>
      </p:sp>
      <p:sp>
        <p:nvSpPr>
          <p:cNvPr id="20" name="TextBox 19"/>
          <p:cNvSpPr txBox="1"/>
          <p:nvPr/>
        </p:nvSpPr>
        <p:spPr>
          <a:xfrm>
            <a:off x="6228184" y="5713511"/>
            <a:ext cx="2448272" cy="307777"/>
          </a:xfrm>
          <a:prstGeom prst="rect">
            <a:avLst/>
          </a:prstGeom>
          <a:noFill/>
        </p:spPr>
        <p:txBody>
          <a:bodyPr wrap="square" rtlCol="0">
            <a:spAutoFit/>
          </a:bodyPr>
          <a:lstStyle/>
          <a:p>
            <a:pPr algn="ctr"/>
            <a:r>
              <a:rPr lang="en-US" sz="1400" b="1" dirty="0">
                <a:solidFill>
                  <a:schemeClr val="tx1">
                    <a:lumMod val="75000"/>
                    <a:lumOff val="25000"/>
                  </a:schemeClr>
                </a:solidFill>
                <a:latin typeface="Roboto Light" pitchFamily="2" charset="0"/>
                <a:ea typeface="Roboto Light" pitchFamily="2" charset="0"/>
              </a:rPr>
              <a:t>WIND RETAIL CHAIN</a:t>
            </a:r>
            <a:endParaRPr lang="el-GR" sz="1400" b="1" dirty="0">
              <a:solidFill>
                <a:schemeClr val="tx1">
                  <a:lumMod val="75000"/>
                  <a:lumOff val="25000"/>
                </a:schemeClr>
              </a:solidFill>
              <a:latin typeface="Roboto Light" pitchFamily="2" charset="0"/>
              <a:ea typeface="Roboto Light" pitchFamily="2" charset="0"/>
            </a:endParaRPr>
          </a:p>
        </p:txBody>
      </p:sp>
      <p:pic>
        <p:nvPicPr>
          <p:cNvPr id="21" name="Picture 2" descr="photo"/>
          <p:cNvPicPr>
            <a:picLocks noChangeAspect="1" noChangeArrowheads="1"/>
          </p:cNvPicPr>
          <p:nvPr/>
        </p:nvPicPr>
        <p:blipFill>
          <a:blip r:embed="rId7" cstate="print"/>
          <a:srcRect/>
          <a:stretch>
            <a:fillRect/>
          </a:stretch>
        </p:blipFill>
        <p:spPr bwMode="auto">
          <a:xfrm>
            <a:off x="6516216" y="1916832"/>
            <a:ext cx="2016223" cy="1512168"/>
          </a:xfrm>
          <a:prstGeom prst="rect">
            <a:avLst/>
          </a:prstGeom>
          <a:noFill/>
        </p:spPr>
      </p:pic>
      <p:sp>
        <p:nvSpPr>
          <p:cNvPr id="22" name="TextBox 21"/>
          <p:cNvSpPr txBox="1"/>
          <p:nvPr/>
        </p:nvSpPr>
        <p:spPr>
          <a:xfrm>
            <a:off x="6372200" y="3429000"/>
            <a:ext cx="2267744" cy="307777"/>
          </a:xfrm>
          <a:prstGeom prst="rect">
            <a:avLst/>
          </a:prstGeom>
          <a:noFill/>
        </p:spPr>
        <p:txBody>
          <a:bodyPr wrap="square" rtlCol="0">
            <a:spAutoFit/>
          </a:bodyPr>
          <a:lstStyle/>
          <a:p>
            <a:pPr algn="ctr"/>
            <a:r>
              <a:rPr lang="en-US" sz="1400" b="1" dirty="0">
                <a:solidFill>
                  <a:schemeClr val="tx1">
                    <a:lumMod val="75000"/>
                    <a:lumOff val="25000"/>
                  </a:schemeClr>
                </a:solidFill>
                <a:latin typeface="Roboto Light" pitchFamily="2" charset="0"/>
                <a:ea typeface="Roboto Light" pitchFamily="2" charset="0"/>
              </a:rPr>
              <a:t>NATIONAL ROADWAY</a:t>
            </a:r>
            <a:endParaRPr lang="el-GR" sz="1400" b="1" dirty="0">
              <a:solidFill>
                <a:schemeClr val="tx1">
                  <a:lumMod val="75000"/>
                  <a:lumOff val="25000"/>
                </a:schemeClr>
              </a:solidFill>
              <a:latin typeface="Roboto Light" pitchFamily="2" charset="0"/>
              <a:ea typeface="Roboto Light" pitchFamily="2"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rc_mi" descr="http://www.ergasia.gr/wp-content/uploads/2014/03/ergasia-pa-pei.jpg"/>
          <p:cNvPicPr/>
          <p:nvPr/>
        </p:nvPicPr>
        <p:blipFill>
          <a:blip r:embed="rId2" cstate="print"/>
          <a:srcRect/>
          <a:stretch>
            <a:fillRect/>
          </a:stretch>
        </p:blipFill>
        <p:spPr bwMode="auto">
          <a:xfrm>
            <a:off x="6516216" y="4221088"/>
            <a:ext cx="2016224" cy="1512168"/>
          </a:xfrm>
          <a:prstGeom prst="rect">
            <a:avLst/>
          </a:prstGeom>
          <a:noFill/>
          <a:ln w="9525">
            <a:noFill/>
            <a:miter lim="800000"/>
            <a:headEnd/>
            <a:tailEnd/>
          </a:ln>
        </p:spPr>
      </p:pic>
      <p:pic>
        <p:nvPicPr>
          <p:cNvPr id="26" name="Εικόνα 5"/>
          <p:cNvPicPr/>
          <p:nvPr/>
        </p:nvPicPr>
        <p:blipFill>
          <a:blip r:embed="rId3" cstate="print">
            <a:extLst>
              <a:ext uri="{28A0092B-C50C-407E-A947-70E740481C1C}">
                <a14:useLocalDpi xmlns:a14="http://schemas.microsoft.com/office/drawing/2010/main" val="0"/>
              </a:ext>
            </a:extLst>
          </a:blip>
          <a:stretch>
            <a:fillRect/>
          </a:stretch>
        </p:blipFill>
        <p:spPr>
          <a:xfrm>
            <a:off x="4067944" y="4221088"/>
            <a:ext cx="2053148" cy="1512168"/>
          </a:xfrm>
          <a:prstGeom prst="rect">
            <a:avLst/>
          </a:prstGeom>
        </p:spPr>
      </p:pic>
      <p:pic>
        <p:nvPicPr>
          <p:cNvPr id="25" name="Picture 2" descr="C:\Users\user1\Desktop\Piraeus_Bank_Donetsk.JPG"/>
          <p:cNvPicPr>
            <a:picLocks noChangeAspect="1" noChangeArrowheads="1"/>
          </p:cNvPicPr>
          <p:nvPr/>
        </p:nvPicPr>
        <p:blipFill>
          <a:blip r:embed="rId4" cstate="print"/>
          <a:srcRect/>
          <a:stretch>
            <a:fillRect/>
          </a:stretch>
        </p:blipFill>
        <p:spPr bwMode="auto">
          <a:xfrm>
            <a:off x="1691680" y="4221088"/>
            <a:ext cx="2016224" cy="1512168"/>
          </a:xfrm>
          <a:prstGeom prst="rect">
            <a:avLst/>
          </a:prstGeom>
          <a:noFill/>
        </p:spPr>
      </p:pic>
      <p:pic>
        <p:nvPicPr>
          <p:cNvPr id="24" name="Εικόνα 1" descr="\\NAS\Public\office\PROJECTS 2014\ΕΡΓΑ ΕΝ ΕΞΕΛΙΞΗ 2014\ΤΕΡΝΑ\ΑΝΑΚΑΙΝΙΣΗ ΧΕΙΡΟΥΡΓΕΙΩΝ ΙΑΤΡΙΚΟΥ ΚΕΝΤΡΟΥ\ΦΩΤΟ ΕΡΓΟΥ\18-9-14\DSC08757.JPG"/>
          <p:cNvPicPr/>
          <p:nvPr/>
        </p:nvPicPr>
        <p:blipFill>
          <a:blip r:embed="rId5" cstate="print"/>
          <a:srcRect/>
          <a:stretch>
            <a:fillRect/>
          </a:stretch>
        </p:blipFill>
        <p:spPr bwMode="auto">
          <a:xfrm>
            <a:off x="6516216" y="1916832"/>
            <a:ext cx="2016224" cy="1512168"/>
          </a:xfrm>
          <a:prstGeom prst="rect">
            <a:avLst/>
          </a:prstGeom>
          <a:noFill/>
          <a:ln w="9525">
            <a:noFill/>
            <a:miter lim="800000"/>
            <a:headEnd/>
            <a:tailEnd/>
          </a:ln>
        </p:spPr>
      </p:pic>
      <p:pic>
        <p:nvPicPr>
          <p:cNvPr id="23" name="Εικόνα 1" descr="http://www.platanosparking.gr/userfiles/11e3ebfa-92f9-4083-8c5b-a26d00fe9b3c/top-image3_1.jpg"/>
          <p:cNvPicPr/>
          <p:nvPr/>
        </p:nvPicPr>
        <p:blipFill>
          <a:blip r:embed="rId6" cstate="print"/>
          <a:srcRect/>
          <a:stretch>
            <a:fillRect/>
          </a:stretch>
        </p:blipFill>
        <p:spPr bwMode="auto">
          <a:xfrm>
            <a:off x="4067944" y="1916832"/>
            <a:ext cx="2088232" cy="1512168"/>
          </a:xfrm>
          <a:prstGeom prst="rect">
            <a:avLst/>
          </a:prstGeom>
          <a:noFill/>
          <a:ln w="9525">
            <a:noFill/>
            <a:miter lim="800000"/>
            <a:headEnd/>
            <a:tailEnd/>
          </a:ln>
        </p:spPr>
      </p:pic>
      <p:pic>
        <p:nvPicPr>
          <p:cNvPr id="21" name="Picture 4" descr="C:\Users\user1\Desktop\2572062063_b74f4b3189_z.jpg"/>
          <p:cNvPicPr>
            <a:picLocks noChangeAspect="1" noChangeArrowheads="1"/>
          </p:cNvPicPr>
          <p:nvPr/>
        </p:nvPicPr>
        <p:blipFill>
          <a:blip r:embed="rId7" cstate="print"/>
          <a:srcRect/>
          <a:stretch>
            <a:fillRect/>
          </a:stretch>
        </p:blipFill>
        <p:spPr bwMode="auto">
          <a:xfrm>
            <a:off x="1691680" y="1916832"/>
            <a:ext cx="2016224" cy="1512168"/>
          </a:xfrm>
          <a:prstGeom prst="rect">
            <a:avLst/>
          </a:prstGeom>
          <a:noFill/>
        </p:spPr>
      </p:pic>
      <p:sp>
        <p:nvSpPr>
          <p:cNvPr id="13" name="TextBox 12"/>
          <p:cNvSpPr txBox="1"/>
          <p:nvPr/>
        </p:nvSpPr>
        <p:spPr>
          <a:xfrm>
            <a:off x="1619672" y="1086411"/>
            <a:ext cx="5112568"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Gallery 2</a:t>
            </a:r>
            <a:endParaRPr lang="el-GR" sz="1600" b="1" dirty="0">
              <a:solidFill>
                <a:srgbClr val="F1550F"/>
              </a:solidFill>
              <a:latin typeface="Roboto Light" pitchFamily="2" charset="0"/>
              <a:ea typeface="Roboto Light" pitchFamily="2" charset="0"/>
            </a:endParaRPr>
          </a:p>
        </p:txBody>
      </p:sp>
      <p:sp>
        <p:nvSpPr>
          <p:cNvPr id="5" name="Slide Number Placeholder 4"/>
          <p:cNvSpPr>
            <a:spLocks noGrp="1"/>
          </p:cNvSpPr>
          <p:nvPr>
            <p:ph type="sldNum" sz="quarter" idx="12"/>
          </p:nvPr>
        </p:nvSpPr>
        <p:spPr/>
        <p:txBody>
          <a:bodyPr/>
          <a:lstStyle/>
          <a:p>
            <a:fld id="{150ADABE-78E1-4767-A25B-11A1B33333B5}" type="slidenum">
              <a:rPr lang="el-GR" smtClean="0"/>
              <a:pPr/>
              <a:t>35</a:t>
            </a:fld>
            <a:endParaRPr lang="el-GR" dirty="0"/>
          </a:p>
        </p:txBody>
      </p:sp>
      <p:sp>
        <p:nvSpPr>
          <p:cNvPr id="22" name="TextBox 21"/>
          <p:cNvSpPr txBox="1"/>
          <p:nvPr/>
        </p:nvSpPr>
        <p:spPr>
          <a:xfrm>
            <a:off x="1691680" y="3429000"/>
            <a:ext cx="2016224" cy="523220"/>
          </a:xfrm>
          <a:prstGeom prst="rect">
            <a:avLst/>
          </a:prstGeom>
          <a:noFill/>
        </p:spPr>
        <p:txBody>
          <a:bodyPr wrap="square" rtlCol="0">
            <a:spAutoFit/>
          </a:bodyPr>
          <a:lstStyle/>
          <a:p>
            <a:pPr algn="ctr"/>
            <a:r>
              <a:rPr lang="en-US" sz="1400" b="1" dirty="0" err="1">
                <a:solidFill>
                  <a:schemeClr val="tx1">
                    <a:lumMod val="75000"/>
                    <a:lumOff val="25000"/>
                  </a:schemeClr>
                </a:solidFill>
                <a:latin typeface="Roboto Light" pitchFamily="2" charset="0"/>
                <a:ea typeface="Roboto Light" pitchFamily="2" charset="0"/>
              </a:rPr>
              <a:t>McDONALD’S</a:t>
            </a:r>
            <a:r>
              <a:rPr lang="en-US" sz="1400" b="1" dirty="0">
                <a:solidFill>
                  <a:schemeClr val="tx1">
                    <a:lumMod val="75000"/>
                    <a:lumOff val="25000"/>
                  </a:schemeClr>
                </a:solidFill>
                <a:latin typeface="Roboto Light" pitchFamily="2" charset="0"/>
                <a:ea typeface="Roboto Light" pitchFamily="2" charset="0"/>
              </a:rPr>
              <a:t> </a:t>
            </a:r>
          </a:p>
          <a:p>
            <a:pPr algn="ctr"/>
            <a:r>
              <a:rPr lang="en-US" sz="1400" b="1" dirty="0">
                <a:solidFill>
                  <a:schemeClr val="tx1">
                    <a:lumMod val="75000"/>
                    <a:lumOff val="25000"/>
                  </a:schemeClr>
                </a:solidFill>
                <a:latin typeface="Roboto Light" pitchFamily="2" charset="0"/>
                <a:ea typeface="Roboto Light" pitchFamily="2" charset="0"/>
              </a:rPr>
              <a:t>FOOD CHAIN</a:t>
            </a:r>
            <a:endParaRPr lang="el-GR" sz="1400" b="1" dirty="0">
              <a:solidFill>
                <a:schemeClr val="tx1">
                  <a:lumMod val="75000"/>
                  <a:lumOff val="25000"/>
                </a:schemeClr>
              </a:solidFill>
              <a:latin typeface="Roboto Light" pitchFamily="2" charset="0"/>
              <a:ea typeface="Roboto Light" pitchFamily="2" charset="0"/>
            </a:endParaRPr>
          </a:p>
        </p:txBody>
      </p:sp>
      <p:sp>
        <p:nvSpPr>
          <p:cNvPr id="28" name="TextBox 27"/>
          <p:cNvSpPr txBox="1"/>
          <p:nvPr/>
        </p:nvSpPr>
        <p:spPr>
          <a:xfrm>
            <a:off x="1691680" y="5733256"/>
            <a:ext cx="2016224" cy="307777"/>
          </a:xfrm>
          <a:prstGeom prst="rect">
            <a:avLst/>
          </a:prstGeom>
          <a:noFill/>
        </p:spPr>
        <p:txBody>
          <a:bodyPr wrap="square" rtlCol="0">
            <a:spAutoFit/>
          </a:bodyPr>
          <a:lstStyle/>
          <a:p>
            <a:pPr algn="ctr"/>
            <a:r>
              <a:rPr lang="en-US" sz="1400" b="1" dirty="0">
                <a:solidFill>
                  <a:schemeClr val="tx1">
                    <a:lumMod val="75000"/>
                    <a:lumOff val="25000"/>
                  </a:schemeClr>
                </a:solidFill>
                <a:latin typeface="Roboto Light" pitchFamily="2" charset="0"/>
                <a:ea typeface="Roboto Light" pitchFamily="2" charset="0"/>
              </a:rPr>
              <a:t>PIREAUS BANK</a:t>
            </a:r>
            <a:endParaRPr lang="el-GR" sz="1400" b="1" dirty="0">
              <a:solidFill>
                <a:schemeClr val="tx1">
                  <a:lumMod val="75000"/>
                  <a:lumOff val="25000"/>
                </a:schemeClr>
              </a:solidFill>
              <a:latin typeface="Roboto Light" pitchFamily="2" charset="0"/>
              <a:ea typeface="Roboto Light" pitchFamily="2" charset="0"/>
            </a:endParaRPr>
          </a:p>
        </p:txBody>
      </p:sp>
      <p:sp>
        <p:nvSpPr>
          <p:cNvPr id="29" name="TextBox 28"/>
          <p:cNvSpPr txBox="1"/>
          <p:nvPr/>
        </p:nvSpPr>
        <p:spPr>
          <a:xfrm>
            <a:off x="3995936" y="3409836"/>
            <a:ext cx="2088232" cy="523220"/>
          </a:xfrm>
          <a:prstGeom prst="rect">
            <a:avLst/>
          </a:prstGeom>
          <a:noFill/>
        </p:spPr>
        <p:txBody>
          <a:bodyPr wrap="square" rtlCol="0">
            <a:spAutoFit/>
          </a:bodyPr>
          <a:lstStyle/>
          <a:p>
            <a:pPr algn="ctr"/>
            <a:r>
              <a:rPr lang="en-US" sz="1400" b="1" dirty="0">
                <a:solidFill>
                  <a:schemeClr val="tx1">
                    <a:lumMod val="75000"/>
                    <a:lumOff val="25000"/>
                  </a:schemeClr>
                </a:solidFill>
                <a:latin typeface="Roboto Light" pitchFamily="2" charset="0"/>
                <a:ea typeface="Roboto Light" pitchFamily="2" charset="0"/>
              </a:rPr>
              <a:t>KIFISIA MUNICIPAL PARKING GARAGE</a:t>
            </a:r>
            <a:endParaRPr lang="el-GR" sz="1400" b="1" dirty="0">
              <a:solidFill>
                <a:schemeClr val="tx1">
                  <a:lumMod val="75000"/>
                  <a:lumOff val="25000"/>
                </a:schemeClr>
              </a:solidFill>
              <a:latin typeface="Roboto Light" pitchFamily="2" charset="0"/>
              <a:ea typeface="Roboto Light" pitchFamily="2" charset="0"/>
            </a:endParaRPr>
          </a:p>
        </p:txBody>
      </p:sp>
      <p:sp>
        <p:nvSpPr>
          <p:cNvPr id="30" name="TextBox 29"/>
          <p:cNvSpPr txBox="1"/>
          <p:nvPr/>
        </p:nvSpPr>
        <p:spPr>
          <a:xfrm>
            <a:off x="4067944" y="5714092"/>
            <a:ext cx="2088232" cy="523220"/>
          </a:xfrm>
          <a:prstGeom prst="rect">
            <a:avLst/>
          </a:prstGeom>
          <a:noFill/>
        </p:spPr>
        <p:txBody>
          <a:bodyPr wrap="square" rtlCol="0">
            <a:spAutoFit/>
          </a:bodyPr>
          <a:lstStyle/>
          <a:p>
            <a:pPr algn="ctr"/>
            <a:r>
              <a:rPr lang="en-US" sz="1400" b="1" dirty="0">
                <a:solidFill>
                  <a:schemeClr val="tx1">
                    <a:lumMod val="75000"/>
                    <a:lumOff val="25000"/>
                  </a:schemeClr>
                </a:solidFill>
                <a:latin typeface="Roboto Light" pitchFamily="2" charset="0"/>
                <a:ea typeface="Roboto Light" pitchFamily="2" charset="0"/>
              </a:rPr>
              <a:t>NOKIA SOLUTIONS &amp; NETWORKS HELLAS</a:t>
            </a:r>
            <a:endParaRPr lang="el-GR" sz="1400" b="1" dirty="0">
              <a:solidFill>
                <a:schemeClr val="tx1">
                  <a:lumMod val="75000"/>
                  <a:lumOff val="25000"/>
                </a:schemeClr>
              </a:solidFill>
              <a:latin typeface="Roboto Light" pitchFamily="2" charset="0"/>
              <a:ea typeface="Roboto Light" pitchFamily="2" charset="0"/>
            </a:endParaRPr>
          </a:p>
        </p:txBody>
      </p:sp>
      <p:sp>
        <p:nvSpPr>
          <p:cNvPr id="31" name="TextBox 30"/>
          <p:cNvSpPr txBox="1"/>
          <p:nvPr/>
        </p:nvSpPr>
        <p:spPr>
          <a:xfrm>
            <a:off x="6516216" y="3429000"/>
            <a:ext cx="2016224" cy="523220"/>
          </a:xfrm>
          <a:prstGeom prst="rect">
            <a:avLst/>
          </a:prstGeom>
          <a:noFill/>
        </p:spPr>
        <p:txBody>
          <a:bodyPr wrap="square" rtlCol="0">
            <a:spAutoFit/>
          </a:bodyPr>
          <a:lstStyle/>
          <a:p>
            <a:pPr algn="ctr"/>
            <a:r>
              <a:rPr lang="en-US" sz="1400" b="1" dirty="0">
                <a:solidFill>
                  <a:schemeClr val="tx1">
                    <a:lumMod val="75000"/>
                    <a:lumOff val="25000"/>
                  </a:schemeClr>
                </a:solidFill>
                <a:latin typeface="Roboto Light" pitchFamily="2" charset="0"/>
                <a:ea typeface="Roboto Light" pitchFamily="2" charset="0"/>
              </a:rPr>
              <a:t>ATHENS MEDICAL CENTER</a:t>
            </a:r>
            <a:endParaRPr lang="el-GR" sz="1400" b="1" dirty="0">
              <a:solidFill>
                <a:schemeClr val="tx1">
                  <a:lumMod val="75000"/>
                  <a:lumOff val="25000"/>
                </a:schemeClr>
              </a:solidFill>
              <a:latin typeface="Roboto Light" pitchFamily="2" charset="0"/>
              <a:ea typeface="Roboto Light" pitchFamily="2" charset="0"/>
            </a:endParaRPr>
          </a:p>
        </p:txBody>
      </p:sp>
      <p:sp>
        <p:nvSpPr>
          <p:cNvPr id="32" name="TextBox 31"/>
          <p:cNvSpPr txBox="1"/>
          <p:nvPr/>
        </p:nvSpPr>
        <p:spPr>
          <a:xfrm>
            <a:off x="6444208" y="5733256"/>
            <a:ext cx="2088232" cy="523220"/>
          </a:xfrm>
          <a:prstGeom prst="rect">
            <a:avLst/>
          </a:prstGeom>
          <a:noFill/>
        </p:spPr>
        <p:txBody>
          <a:bodyPr wrap="square" rtlCol="0">
            <a:spAutoFit/>
          </a:bodyPr>
          <a:lstStyle/>
          <a:p>
            <a:pPr algn="ctr"/>
            <a:r>
              <a:rPr lang="en-US" sz="1400" b="1" dirty="0">
                <a:solidFill>
                  <a:schemeClr val="tx1">
                    <a:lumMod val="75000"/>
                    <a:lumOff val="25000"/>
                  </a:schemeClr>
                </a:solidFill>
                <a:latin typeface="Roboto Light" pitchFamily="2" charset="0"/>
                <a:ea typeface="Roboto Light" pitchFamily="2" charset="0"/>
              </a:rPr>
              <a:t>UNIVERSITY OF PIREAUS</a:t>
            </a:r>
            <a:endParaRPr lang="el-GR" sz="1400" b="1" dirty="0">
              <a:solidFill>
                <a:schemeClr val="tx1">
                  <a:lumMod val="75000"/>
                  <a:lumOff val="25000"/>
                </a:schemeClr>
              </a:solidFill>
              <a:latin typeface="Roboto Light" pitchFamily="2" charset="0"/>
              <a:ea typeface="Roboto Light" pitchFamily="2"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150ADABE-78E1-4767-A25B-11A1B33333B5}" type="slidenum">
              <a:rPr lang="el-GR" smtClean="0"/>
              <a:pPr/>
              <a:t>36</a:t>
            </a:fld>
            <a:endParaRPr lang="el-GR" dirty="0"/>
          </a:p>
        </p:txBody>
      </p:sp>
      <p:sp>
        <p:nvSpPr>
          <p:cNvPr id="3" name="TextBox 2"/>
          <p:cNvSpPr txBox="1"/>
          <p:nvPr/>
        </p:nvSpPr>
        <p:spPr>
          <a:xfrm>
            <a:off x="1619672" y="1086411"/>
            <a:ext cx="5112568"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Gallery 3</a:t>
            </a:r>
            <a:endParaRPr lang="el-GR" sz="1600" b="1" dirty="0">
              <a:solidFill>
                <a:srgbClr val="F1550F"/>
              </a:solidFill>
              <a:latin typeface="Roboto Light" pitchFamily="2" charset="0"/>
              <a:ea typeface="Roboto Light" pitchFamily="2" charset="0"/>
            </a:endParaRPr>
          </a:p>
        </p:txBody>
      </p:sp>
      <p:pic>
        <p:nvPicPr>
          <p:cNvPr id="1026" name="Picture 2" descr="Αποτέλεσμα εικόνας για athens bc coco mat hot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24965"/>
            <a:ext cx="1587649" cy="1800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32931" y="3335567"/>
            <a:ext cx="2016224" cy="523220"/>
          </a:xfrm>
          <a:prstGeom prst="rect">
            <a:avLst/>
          </a:prstGeom>
          <a:noFill/>
        </p:spPr>
        <p:txBody>
          <a:bodyPr wrap="square" rtlCol="0">
            <a:spAutoFit/>
          </a:bodyPr>
          <a:lstStyle/>
          <a:p>
            <a:pPr algn="ctr"/>
            <a:r>
              <a:rPr lang="en-US" sz="1400" b="1" dirty="0">
                <a:solidFill>
                  <a:schemeClr val="tx1">
                    <a:lumMod val="75000"/>
                    <a:lumOff val="25000"/>
                  </a:schemeClr>
                </a:solidFill>
                <a:latin typeface="Roboto Light" pitchFamily="2" charset="0"/>
                <a:ea typeface="Roboto Light" pitchFamily="2" charset="0"/>
              </a:rPr>
              <a:t>ATHENS BC COCOMAT</a:t>
            </a:r>
            <a:endParaRPr lang="el-GR" sz="1400" b="1" dirty="0">
              <a:solidFill>
                <a:schemeClr val="tx1">
                  <a:lumMod val="75000"/>
                  <a:lumOff val="25000"/>
                </a:schemeClr>
              </a:solidFill>
              <a:latin typeface="Roboto Light" pitchFamily="2" charset="0"/>
              <a:ea typeface="Roboto Light" pitchFamily="2" charset="0"/>
            </a:endParaRPr>
          </a:p>
        </p:txBody>
      </p:sp>
      <p:pic>
        <p:nvPicPr>
          <p:cNvPr id="1028" name="Picture 4" descr="Αποτέλεσμα εικόνας για αης πτολεμαιδας μοναδα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424965"/>
            <a:ext cx="2222644" cy="1800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14324" y="3335567"/>
            <a:ext cx="2016224" cy="523220"/>
          </a:xfrm>
          <a:prstGeom prst="rect">
            <a:avLst/>
          </a:prstGeom>
          <a:noFill/>
        </p:spPr>
        <p:txBody>
          <a:bodyPr wrap="square" rtlCol="0">
            <a:spAutoFit/>
          </a:bodyPr>
          <a:lstStyle/>
          <a:p>
            <a:pPr algn="ctr"/>
            <a:r>
              <a:rPr lang="el-GR" sz="1400" b="1" dirty="0">
                <a:solidFill>
                  <a:schemeClr val="tx1">
                    <a:lumMod val="75000"/>
                    <a:lumOff val="25000"/>
                  </a:schemeClr>
                </a:solidFill>
                <a:latin typeface="Roboto Light" pitchFamily="2" charset="0"/>
                <a:ea typeface="Roboto Light" pitchFamily="2" charset="0"/>
              </a:rPr>
              <a:t>5</a:t>
            </a:r>
            <a:r>
              <a:rPr lang="en-US" sz="1400" b="1" baseline="30000" dirty="0" err="1">
                <a:solidFill>
                  <a:schemeClr val="tx1">
                    <a:lumMod val="75000"/>
                    <a:lumOff val="25000"/>
                  </a:schemeClr>
                </a:solidFill>
                <a:latin typeface="Roboto Light" pitchFamily="2" charset="0"/>
                <a:ea typeface="Roboto Light" pitchFamily="2" charset="0"/>
              </a:rPr>
              <a:t>th</a:t>
            </a:r>
            <a:r>
              <a:rPr lang="en-US" sz="1400" b="1" dirty="0">
                <a:solidFill>
                  <a:schemeClr val="tx1">
                    <a:lumMod val="75000"/>
                    <a:lumOff val="25000"/>
                  </a:schemeClr>
                </a:solidFill>
                <a:latin typeface="Roboto Light" pitchFamily="2" charset="0"/>
                <a:ea typeface="Roboto Light" pitchFamily="2" charset="0"/>
              </a:rPr>
              <a:t> UNIT AIS PTOLEMAIDA</a:t>
            </a:r>
            <a:endParaRPr lang="el-GR" sz="1400" b="1" dirty="0">
              <a:solidFill>
                <a:schemeClr val="tx1">
                  <a:lumMod val="75000"/>
                  <a:lumOff val="25000"/>
                </a:schemeClr>
              </a:solidFill>
              <a:latin typeface="Roboto Light" pitchFamily="2" charset="0"/>
              <a:ea typeface="Roboto Light" pitchFamily="2" charset="0"/>
            </a:endParaRPr>
          </a:p>
        </p:txBody>
      </p:sp>
      <p:sp>
        <p:nvSpPr>
          <p:cNvPr id="10" name="TextBox 9"/>
          <p:cNvSpPr txBox="1"/>
          <p:nvPr/>
        </p:nvSpPr>
        <p:spPr>
          <a:xfrm>
            <a:off x="6372200" y="3335567"/>
            <a:ext cx="2016224" cy="523220"/>
          </a:xfrm>
          <a:prstGeom prst="rect">
            <a:avLst/>
          </a:prstGeom>
          <a:noFill/>
        </p:spPr>
        <p:txBody>
          <a:bodyPr wrap="square" rtlCol="0">
            <a:spAutoFit/>
          </a:bodyPr>
          <a:lstStyle/>
          <a:p>
            <a:pPr algn="ctr"/>
            <a:r>
              <a:rPr lang="en-US" sz="1400" b="1" dirty="0">
                <a:solidFill>
                  <a:schemeClr val="tx1">
                    <a:lumMod val="75000"/>
                    <a:lumOff val="25000"/>
                  </a:schemeClr>
                </a:solidFill>
                <a:latin typeface="Roboto Light" pitchFamily="2" charset="0"/>
                <a:ea typeface="Roboto Light" pitchFamily="2" charset="0"/>
              </a:rPr>
              <a:t>NOVAL ORBIT</a:t>
            </a:r>
          </a:p>
          <a:p>
            <a:pPr algn="ctr"/>
            <a:r>
              <a:rPr lang="en-US" sz="1400" b="1" dirty="0">
                <a:solidFill>
                  <a:schemeClr val="tx1">
                    <a:lumMod val="75000"/>
                    <a:lumOff val="25000"/>
                  </a:schemeClr>
                </a:solidFill>
                <a:latin typeface="Roboto Light" pitchFamily="2" charset="0"/>
                <a:ea typeface="Roboto Light" pitchFamily="2" charset="0"/>
              </a:rPr>
              <a:t>ATHENS</a:t>
            </a:r>
            <a:endParaRPr lang="el-GR" sz="1400" b="1" dirty="0">
              <a:solidFill>
                <a:schemeClr val="tx1">
                  <a:lumMod val="75000"/>
                  <a:lumOff val="25000"/>
                </a:schemeClr>
              </a:solidFill>
              <a:latin typeface="Roboto Light" pitchFamily="2" charset="0"/>
              <a:ea typeface="Roboto Light" pitchFamily="2" charset="0"/>
            </a:endParaRPr>
          </a:p>
        </p:txBody>
      </p:sp>
      <p:sp>
        <p:nvSpPr>
          <p:cNvPr id="12" name="TextBox 11"/>
          <p:cNvSpPr txBox="1"/>
          <p:nvPr/>
        </p:nvSpPr>
        <p:spPr>
          <a:xfrm>
            <a:off x="1619672" y="5949280"/>
            <a:ext cx="2016224" cy="307777"/>
          </a:xfrm>
          <a:prstGeom prst="rect">
            <a:avLst/>
          </a:prstGeom>
          <a:noFill/>
        </p:spPr>
        <p:txBody>
          <a:bodyPr wrap="square" rtlCol="0">
            <a:spAutoFit/>
          </a:bodyPr>
          <a:lstStyle/>
          <a:p>
            <a:pPr algn="ctr"/>
            <a:endParaRPr lang="el-GR" sz="1400" b="1" dirty="0">
              <a:solidFill>
                <a:schemeClr val="tx1">
                  <a:lumMod val="75000"/>
                  <a:lumOff val="25000"/>
                </a:schemeClr>
              </a:solidFill>
              <a:latin typeface="Roboto Light" pitchFamily="2" charset="0"/>
              <a:ea typeface="Roboto Light" pitchFamily="2" charset="0"/>
            </a:endParaRPr>
          </a:p>
        </p:txBody>
      </p:sp>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1424965"/>
            <a:ext cx="2730334" cy="1763796"/>
          </a:xfrm>
          <a:prstGeom prst="rect">
            <a:avLst/>
          </a:prstGeom>
        </p:spPr>
      </p:pic>
      <p:sp>
        <p:nvSpPr>
          <p:cNvPr id="13" name="TextBox 12"/>
          <p:cNvSpPr txBox="1"/>
          <p:nvPr/>
        </p:nvSpPr>
        <p:spPr>
          <a:xfrm>
            <a:off x="1384738" y="5675098"/>
            <a:ext cx="3187262" cy="738664"/>
          </a:xfrm>
          <a:prstGeom prst="rect">
            <a:avLst/>
          </a:prstGeom>
          <a:noFill/>
        </p:spPr>
        <p:txBody>
          <a:bodyPr wrap="square" rtlCol="0">
            <a:spAutoFit/>
          </a:bodyPr>
          <a:lstStyle/>
          <a:p>
            <a:pPr algn="ctr"/>
            <a:r>
              <a:rPr lang="en-US" sz="1400" b="1" dirty="0">
                <a:solidFill>
                  <a:schemeClr val="tx1">
                    <a:lumMod val="75000"/>
                    <a:lumOff val="25000"/>
                  </a:schemeClr>
                </a:solidFill>
                <a:latin typeface="Roboto Light" pitchFamily="2" charset="0"/>
                <a:ea typeface="Roboto Light" pitchFamily="2" charset="0"/>
              </a:rPr>
              <a:t>CITY OF DREAMS MEDITERRANEAN </a:t>
            </a:r>
          </a:p>
          <a:p>
            <a:pPr algn="ctr"/>
            <a:r>
              <a:rPr lang="en-US" sz="1400" b="1" dirty="0">
                <a:solidFill>
                  <a:schemeClr val="tx1">
                    <a:lumMod val="75000"/>
                    <a:lumOff val="25000"/>
                  </a:schemeClr>
                </a:solidFill>
                <a:latin typeface="Roboto Light" pitchFamily="2" charset="0"/>
                <a:ea typeface="Roboto Light" pitchFamily="2" charset="0"/>
              </a:rPr>
              <a:t>¨INTEGRATED CASINO RESORT¨  CYPRUS</a:t>
            </a:r>
          </a:p>
        </p:txBody>
      </p:sp>
      <p:pic>
        <p:nvPicPr>
          <p:cNvPr id="5" name="Εικόνα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672" y="3858787"/>
            <a:ext cx="2556284" cy="1781526"/>
          </a:xfrm>
          <a:prstGeom prst="rect">
            <a:avLst/>
          </a:prstGeom>
        </p:spPr>
      </p:pic>
    </p:spTree>
    <p:extLst>
      <p:ext uri="{BB962C8B-B14F-4D97-AF65-F5344CB8AC3E}">
        <p14:creationId xmlns:p14="http://schemas.microsoft.com/office/powerpoint/2010/main" val="630499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p:txBody>
          <a:bodyPr/>
          <a:lstStyle/>
          <a:p>
            <a:fld id="{150ADABE-78E1-4767-A25B-11A1B33333B5}" type="slidenum">
              <a:rPr lang="el-GR" smtClean="0"/>
              <a:pPr/>
              <a:t>37</a:t>
            </a:fld>
            <a:endParaRPr lang="el-GR" dirty="0"/>
          </a:p>
        </p:txBody>
      </p:sp>
      <p:sp>
        <p:nvSpPr>
          <p:cNvPr id="9" name="TextBox 8"/>
          <p:cNvSpPr txBox="1"/>
          <p:nvPr/>
        </p:nvSpPr>
        <p:spPr>
          <a:xfrm>
            <a:off x="1647204" y="5806425"/>
            <a:ext cx="4724996" cy="430887"/>
          </a:xfrm>
          <a:prstGeom prst="rect">
            <a:avLst/>
          </a:prstGeom>
          <a:noFill/>
        </p:spPr>
        <p:txBody>
          <a:bodyPr wrap="square" rtlCol="0">
            <a:spAutoFit/>
          </a:bodyPr>
          <a:lstStyle/>
          <a:p>
            <a:r>
              <a:rPr lang="en-US" sz="2200" b="1" dirty="0">
                <a:solidFill>
                  <a:schemeClr val="tx1">
                    <a:lumMod val="75000"/>
                    <a:lumOff val="25000"/>
                  </a:schemeClr>
                </a:solidFill>
                <a:latin typeface="Roboto Light" pitchFamily="2" charset="0"/>
                <a:ea typeface="Roboto Light" pitchFamily="2" charset="0"/>
              </a:rPr>
              <a:t>Benefits At-a-Glance</a:t>
            </a:r>
            <a:endParaRPr lang="el-GR" sz="2200" b="1" dirty="0">
              <a:solidFill>
                <a:schemeClr val="tx1">
                  <a:lumMod val="75000"/>
                  <a:lumOff val="25000"/>
                </a:schemeClr>
              </a:solidFill>
              <a:latin typeface="Roboto Light" pitchFamily="2" charset="0"/>
              <a:ea typeface="Roboto Light" pitchFamily="2" charset="0"/>
            </a:endParaRPr>
          </a:p>
        </p:txBody>
      </p:sp>
      <p:grpSp>
        <p:nvGrpSpPr>
          <p:cNvPr id="8" name="Group 7"/>
          <p:cNvGrpSpPr/>
          <p:nvPr/>
        </p:nvGrpSpPr>
        <p:grpSpPr>
          <a:xfrm>
            <a:off x="0" y="3212976"/>
            <a:ext cx="9144000" cy="2520280"/>
            <a:chOff x="0" y="2492896"/>
            <a:chExt cx="9144000" cy="2448272"/>
          </a:xfrm>
        </p:grpSpPr>
        <p:pic>
          <p:nvPicPr>
            <p:cNvPr id="10" name="Picture 2"/>
            <p:cNvPicPr>
              <a:picLocks noChangeAspect="1" noChangeArrowheads="1"/>
            </p:cNvPicPr>
            <p:nvPr/>
          </p:nvPicPr>
          <p:blipFill>
            <a:blip r:embed="rId2" cstate="print"/>
            <a:srcRect l="9128" t="40585" r="23907" b="27659"/>
            <a:stretch>
              <a:fillRect/>
            </a:stretch>
          </p:blipFill>
          <p:spPr bwMode="auto">
            <a:xfrm>
              <a:off x="0" y="2564904"/>
              <a:ext cx="9144000" cy="2232248"/>
            </a:xfrm>
            <a:prstGeom prst="rect">
              <a:avLst/>
            </a:prstGeom>
            <a:noFill/>
            <a:ln w="9525">
              <a:noFill/>
              <a:miter lim="800000"/>
              <a:headEnd/>
              <a:tailEnd/>
            </a:ln>
          </p:spPr>
        </p:pic>
        <p:sp>
          <p:nvSpPr>
            <p:cNvPr id="13" name="Rectangle 12"/>
            <p:cNvSpPr/>
            <p:nvPr/>
          </p:nvSpPr>
          <p:spPr>
            <a:xfrm>
              <a:off x="3275856" y="2492896"/>
              <a:ext cx="208823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0" y="4221088"/>
              <a:ext cx="486003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50ADABE-78E1-4767-A25B-11A1B33333B5}" type="slidenum">
              <a:rPr lang="el-GR" smtClean="0"/>
              <a:pPr/>
              <a:t>38</a:t>
            </a:fld>
            <a:endParaRPr lang="el-GR" dirty="0"/>
          </a:p>
        </p:txBody>
      </p:sp>
      <p:sp>
        <p:nvSpPr>
          <p:cNvPr id="17" name="TextBox 16"/>
          <p:cNvSpPr txBox="1"/>
          <p:nvPr/>
        </p:nvSpPr>
        <p:spPr>
          <a:xfrm>
            <a:off x="1619672" y="1589891"/>
            <a:ext cx="7056784" cy="784830"/>
          </a:xfrm>
          <a:prstGeom prst="rect">
            <a:avLst/>
          </a:prstGeom>
          <a:noFill/>
        </p:spPr>
        <p:txBody>
          <a:bodyPr wrap="square" rtlCol="0">
            <a:spAutoFit/>
          </a:bodyPr>
          <a:lstStyle/>
          <a:p>
            <a:pPr algn="just"/>
            <a:r>
              <a:rPr lang="en-US" sz="1500" b="1" dirty="0">
                <a:solidFill>
                  <a:schemeClr val="tx1">
                    <a:lumMod val="85000"/>
                    <a:lumOff val="15000"/>
                  </a:schemeClr>
                </a:solidFill>
                <a:latin typeface="Roboto Light" pitchFamily="2" charset="0"/>
                <a:ea typeface="Roboto Light" pitchFamily="2" charset="0"/>
              </a:rPr>
              <a:t>Premium Quality</a:t>
            </a:r>
            <a:r>
              <a:rPr lang="en-US" sz="1500" dirty="0">
                <a:solidFill>
                  <a:schemeClr val="tx1">
                    <a:lumMod val="85000"/>
                    <a:lumOff val="15000"/>
                  </a:schemeClr>
                </a:solidFill>
                <a:latin typeface="Roboto Light" pitchFamily="2" charset="0"/>
                <a:ea typeface="Roboto Light" pitchFamily="2" charset="0"/>
              </a:rPr>
              <a:t> - Our company works relentlessly to provide the best quality installation, maintenance, and consulting services related to every application of </a:t>
            </a:r>
            <a:r>
              <a:rPr lang="en-US" sz="1500" dirty="0" err="1">
                <a:solidFill>
                  <a:schemeClr val="tx1">
                    <a:lumMod val="85000"/>
                    <a:lumOff val="15000"/>
                  </a:schemeClr>
                </a:solidFill>
                <a:latin typeface="Roboto Light" pitchFamily="2" charset="0"/>
                <a:ea typeface="Roboto Light" pitchFamily="2" charset="0"/>
              </a:rPr>
              <a:t>electricl</a:t>
            </a:r>
            <a:r>
              <a:rPr lang="en-US" sz="1500" dirty="0">
                <a:solidFill>
                  <a:schemeClr val="tx1">
                    <a:lumMod val="85000"/>
                    <a:lumOff val="15000"/>
                  </a:schemeClr>
                </a:solidFill>
                <a:latin typeface="Roboto Light" pitchFamily="2" charset="0"/>
                <a:ea typeface="Roboto Light" pitchFamily="2" charset="0"/>
              </a:rPr>
              <a:t> &amp; mechanical construction</a:t>
            </a:r>
            <a:endParaRPr lang="el-GR" sz="1500" dirty="0">
              <a:solidFill>
                <a:schemeClr val="tx1">
                  <a:lumMod val="85000"/>
                  <a:lumOff val="15000"/>
                </a:schemeClr>
              </a:solidFill>
              <a:latin typeface="Roboto Light" pitchFamily="2" charset="0"/>
              <a:ea typeface="Roboto Light" pitchFamily="2" charset="0"/>
            </a:endParaRPr>
          </a:p>
        </p:txBody>
      </p:sp>
      <p:sp>
        <p:nvSpPr>
          <p:cNvPr id="18" name="TextBox 17"/>
          <p:cNvSpPr txBox="1"/>
          <p:nvPr/>
        </p:nvSpPr>
        <p:spPr>
          <a:xfrm>
            <a:off x="1619672" y="2708920"/>
            <a:ext cx="7056784" cy="784830"/>
          </a:xfrm>
          <a:prstGeom prst="rect">
            <a:avLst/>
          </a:prstGeom>
          <a:noFill/>
        </p:spPr>
        <p:txBody>
          <a:bodyPr wrap="square" rtlCol="0">
            <a:spAutoFit/>
          </a:bodyPr>
          <a:lstStyle/>
          <a:p>
            <a:pPr algn="just"/>
            <a:r>
              <a:rPr lang="en-US" sz="1500" b="1" dirty="0">
                <a:solidFill>
                  <a:schemeClr val="tx1">
                    <a:lumMod val="85000"/>
                    <a:lumOff val="15000"/>
                  </a:schemeClr>
                </a:solidFill>
                <a:latin typeface="Roboto Light" pitchFamily="2" charset="0"/>
                <a:ea typeface="Roboto Light" pitchFamily="2" charset="0"/>
              </a:rPr>
              <a:t>Extensive Technical Know-How</a:t>
            </a:r>
            <a:r>
              <a:rPr lang="en-US" sz="1500" dirty="0">
                <a:solidFill>
                  <a:schemeClr val="tx1">
                    <a:lumMod val="85000"/>
                    <a:lumOff val="15000"/>
                  </a:schemeClr>
                </a:solidFill>
                <a:latin typeface="Roboto Light" pitchFamily="2" charset="0"/>
                <a:ea typeface="Roboto Light" pitchFamily="2" charset="0"/>
              </a:rPr>
              <a:t> - Our team is comprised of professionals with years of experience in a broad spectrum of large-scale commercial &amp; industrial construction projects </a:t>
            </a:r>
            <a:endParaRPr lang="el-GR" sz="1500" dirty="0">
              <a:solidFill>
                <a:schemeClr val="tx1">
                  <a:lumMod val="85000"/>
                  <a:lumOff val="15000"/>
                </a:schemeClr>
              </a:solidFill>
              <a:latin typeface="Roboto Light" pitchFamily="2" charset="0"/>
              <a:ea typeface="Roboto Light" pitchFamily="2" charset="0"/>
            </a:endParaRPr>
          </a:p>
        </p:txBody>
      </p:sp>
      <p:sp>
        <p:nvSpPr>
          <p:cNvPr id="19" name="TextBox 18"/>
          <p:cNvSpPr txBox="1"/>
          <p:nvPr/>
        </p:nvSpPr>
        <p:spPr>
          <a:xfrm>
            <a:off x="1619672" y="3789040"/>
            <a:ext cx="7056784" cy="784830"/>
          </a:xfrm>
          <a:prstGeom prst="rect">
            <a:avLst/>
          </a:prstGeom>
          <a:noFill/>
        </p:spPr>
        <p:txBody>
          <a:bodyPr wrap="square" rtlCol="0">
            <a:spAutoFit/>
          </a:bodyPr>
          <a:lstStyle/>
          <a:p>
            <a:pPr algn="just"/>
            <a:r>
              <a:rPr lang="en-US" sz="1500" b="1" dirty="0">
                <a:solidFill>
                  <a:schemeClr val="tx1">
                    <a:lumMod val="85000"/>
                    <a:lumOff val="15000"/>
                  </a:schemeClr>
                </a:solidFill>
                <a:latin typeface="Roboto Light" pitchFamily="2" charset="0"/>
                <a:ea typeface="Roboto Light" pitchFamily="2" charset="0"/>
              </a:rPr>
              <a:t>State-of-the-Art</a:t>
            </a:r>
            <a:r>
              <a:rPr lang="el-GR" sz="1500" b="1" dirty="0">
                <a:solidFill>
                  <a:schemeClr val="tx1">
                    <a:lumMod val="85000"/>
                    <a:lumOff val="15000"/>
                  </a:schemeClr>
                </a:solidFill>
                <a:latin typeface="Roboto Light" pitchFamily="2" charset="0"/>
                <a:ea typeface="Roboto Light" pitchFamily="2" charset="0"/>
              </a:rPr>
              <a:t> </a:t>
            </a:r>
            <a:r>
              <a:rPr lang="en-US" sz="1500" b="1" dirty="0">
                <a:solidFill>
                  <a:schemeClr val="tx1">
                    <a:lumMod val="85000"/>
                    <a:lumOff val="15000"/>
                  </a:schemeClr>
                </a:solidFill>
                <a:latin typeface="Roboto Light" pitchFamily="2" charset="0"/>
                <a:ea typeface="Roboto Light" pitchFamily="2" charset="0"/>
              </a:rPr>
              <a:t>Equipment</a:t>
            </a:r>
            <a:r>
              <a:rPr lang="en-US" sz="1500" dirty="0">
                <a:solidFill>
                  <a:schemeClr val="tx1">
                    <a:lumMod val="85000"/>
                    <a:lumOff val="15000"/>
                  </a:schemeClr>
                </a:solidFill>
                <a:latin typeface="Roboto Light" pitchFamily="2" charset="0"/>
                <a:ea typeface="Roboto Light" pitchFamily="2" charset="0"/>
              </a:rPr>
              <a:t> - Our continuous investment in new technologies, specialized tools, and advanced measurement instruments guarantees the effectiveness of each project undertaken</a:t>
            </a:r>
            <a:endParaRPr lang="el-GR" sz="1500" dirty="0">
              <a:solidFill>
                <a:schemeClr val="tx1">
                  <a:lumMod val="85000"/>
                  <a:lumOff val="15000"/>
                </a:schemeClr>
              </a:solidFill>
              <a:latin typeface="Roboto Light" pitchFamily="2" charset="0"/>
              <a:ea typeface="Roboto Light" pitchFamily="2" charset="0"/>
            </a:endParaRPr>
          </a:p>
        </p:txBody>
      </p:sp>
      <p:sp>
        <p:nvSpPr>
          <p:cNvPr id="20" name="TextBox 19"/>
          <p:cNvSpPr txBox="1"/>
          <p:nvPr/>
        </p:nvSpPr>
        <p:spPr>
          <a:xfrm>
            <a:off x="1619672" y="4869160"/>
            <a:ext cx="7056784" cy="553998"/>
          </a:xfrm>
          <a:prstGeom prst="rect">
            <a:avLst/>
          </a:prstGeom>
          <a:noFill/>
        </p:spPr>
        <p:txBody>
          <a:bodyPr wrap="square" rtlCol="0">
            <a:spAutoFit/>
          </a:bodyPr>
          <a:lstStyle/>
          <a:p>
            <a:pPr algn="just"/>
            <a:r>
              <a:rPr lang="en-US" sz="1500" b="1" dirty="0">
                <a:solidFill>
                  <a:schemeClr val="tx1">
                    <a:lumMod val="85000"/>
                    <a:lumOff val="15000"/>
                  </a:schemeClr>
                </a:solidFill>
                <a:latin typeface="Roboto Light" pitchFamily="2" charset="0"/>
                <a:ea typeface="Roboto Light" pitchFamily="2" charset="0"/>
              </a:rPr>
              <a:t>Rapid Speed of Service</a:t>
            </a:r>
            <a:r>
              <a:rPr lang="en-US" sz="1500" dirty="0">
                <a:solidFill>
                  <a:schemeClr val="tx1">
                    <a:lumMod val="85000"/>
                    <a:lumOff val="15000"/>
                  </a:schemeClr>
                </a:solidFill>
                <a:latin typeface="Roboto Light" pitchFamily="2" charset="0"/>
                <a:ea typeface="Roboto Light" pitchFamily="2" charset="0"/>
              </a:rPr>
              <a:t> - We respond quickly to your needs and remain well within the given time constraints, regardless of the project size or the level of complexity</a:t>
            </a:r>
            <a:endParaRPr lang="el-GR" sz="1500" dirty="0">
              <a:solidFill>
                <a:schemeClr val="tx1">
                  <a:lumMod val="85000"/>
                  <a:lumOff val="15000"/>
                </a:schemeClr>
              </a:solidFill>
              <a:latin typeface="Roboto Light" pitchFamily="2" charset="0"/>
              <a:ea typeface="Roboto Light" pitchFamily="2" charset="0"/>
            </a:endParaRPr>
          </a:p>
        </p:txBody>
      </p:sp>
      <p:grpSp>
        <p:nvGrpSpPr>
          <p:cNvPr id="33" name="Group 18"/>
          <p:cNvGrpSpPr>
            <a:grpSpLocks/>
          </p:cNvGrpSpPr>
          <p:nvPr/>
        </p:nvGrpSpPr>
        <p:grpSpPr bwMode="auto">
          <a:xfrm>
            <a:off x="899592" y="1628800"/>
            <a:ext cx="647700" cy="647700"/>
            <a:chOff x="0" y="0"/>
            <a:chExt cx="6480" cy="6480"/>
          </a:xfrm>
        </p:grpSpPr>
        <p:sp>
          <p:nvSpPr>
            <p:cNvPr id="34" name="Rounded Rectangle 14"/>
            <p:cNvSpPr>
              <a:spLocks noChangeArrowheads="1"/>
            </p:cNvSpPr>
            <p:nvPr/>
          </p:nvSpPr>
          <p:spPr bwMode="auto">
            <a:xfrm>
              <a:off x="0" y="0"/>
              <a:ext cx="6480" cy="6480"/>
            </a:xfrm>
            <a:prstGeom prst="roundRect">
              <a:avLst>
                <a:gd name="adj" fmla="val 16667"/>
              </a:avLst>
            </a:prstGeom>
            <a:solidFill>
              <a:srgbClr val="E36C0A"/>
            </a:solidFill>
            <a:ln w="9525">
              <a:no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a:ln>
                  <a:noFill/>
                </a:ln>
                <a:solidFill>
                  <a:schemeClr val="tx1">
                    <a:lumMod val="85000"/>
                    <a:lumOff val="15000"/>
                  </a:schemeClr>
                </a:solidFill>
                <a:effectLst/>
                <a:latin typeface="Arial" pitchFamily="34" charset="0"/>
                <a:cs typeface="Arial" pitchFamily="34" charset="0"/>
              </a:endParaRPr>
            </a:p>
          </p:txBody>
        </p:sp>
        <p:pic>
          <p:nvPicPr>
            <p:cNvPr id="35" name="Picture 15"/>
            <p:cNvPicPr>
              <a:picLocks noChangeAspect="1"/>
            </p:cNvPicPr>
            <p:nvPr/>
          </p:nvPicPr>
          <p:blipFill>
            <a:blip r:embed="rId2" cstate="print"/>
            <a:srcRect/>
            <a:stretch>
              <a:fillRect/>
            </a:stretch>
          </p:blipFill>
          <p:spPr bwMode="auto">
            <a:xfrm>
              <a:off x="611" y="720"/>
              <a:ext cx="5149" cy="5149"/>
            </a:xfrm>
            <a:prstGeom prst="rect">
              <a:avLst/>
            </a:prstGeom>
            <a:noFill/>
          </p:spPr>
        </p:pic>
      </p:grpSp>
      <p:grpSp>
        <p:nvGrpSpPr>
          <p:cNvPr id="36" name="Group 24"/>
          <p:cNvGrpSpPr>
            <a:grpSpLocks/>
          </p:cNvGrpSpPr>
          <p:nvPr/>
        </p:nvGrpSpPr>
        <p:grpSpPr bwMode="auto">
          <a:xfrm>
            <a:off x="899592" y="2708920"/>
            <a:ext cx="647700" cy="647700"/>
            <a:chOff x="0" y="0"/>
            <a:chExt cx="6480" cy="6480"/>
          </a:xfrm>
        </p:grpSpPr>
        <p:sp>
          <p:nvSpPr>
            <p:cNvPr id="37" name="Rounded Rectangle 17"/>
            <p:cNvSpPr>
              <a:spLocks noChangeArrowheads="1"/>
            </p:cNvSpPr>
            <p:nvPr/>
          </p:nvSpPr>
          <p:spPr bwMode="auto">
            <a:xfrm>
              <a:off x="0" y="0"/>
              <a:ext cx="6480" cy="6480"/>
            </a:xfrm>
            <a:prstGeom prst="roundRect">
              <a:avLst>
                <a:gd name="adj" fmla="val 16667"/>
              </a:avLst>
            </a:prstGeom>
            <a:solidFill>
              <a:srgbClr val="E36C0A"/>
            </a:solidFill>
            <a:ln w="9525">
              <a:no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a:ln>
                  <a:noFill/>
                </a:ln>
                <a:solidFill>
                  <a:schemeClr val="tx1">
                    <a:lumMod val="85000"/>
                    <a:lumOff val="15000"/>
                  </a:schemeClr>
                </a:solidFill>
                <a:effectLst/>
                <a:latin typeface="Arial" pitchFamily="34" charset="0"/>
                <a:cs typeface="Arial" pitchFamily="34" charset="0"/>
              </a:endParaRPr>
            </a:p>
          </p:txBody>
        </p:sp>
        <p:pic>
          <p:nvPicPr>
            <p:cNvPr id="38" name="Picture 18"/>
            <p:cNvPicPr>
              <a:picLocks noChangeAspect="1"/>
            </p:cNvPicPr>
            <p:nvPr/>
          </p:nvPicPr>
          <p:blipFill>
            <a:blip r:embed="rId3" cstate="print"/>
            <a:srcRect/>
            <a:stretch>
              <a:fillRect/>
            </a:stretch>
          </p:blipFill>
          <p:spPr bwMode="auto">
            <a:xfrm>
              <a:off x="720" y="720"/>
              <a:ext cx="5040" cy="5040"/>
            </a:xfrm>
            <a:prstGeom prst="rect">
              <a:avLst/>
            </a:prstGeom>
            <a:noFill/>
          </p:spPr>
        </p:pic>
      </p:grpSp>
      <p:grpSp>
        <p:nvGrpSpPr>
          <p:cNvPr id="39" name="Group 6"/>
          <p:cNvGrpSpPr>
            <a:grpSpLocks/>
          </p:cNvGrpSpPr>
          <p:nvPr/>
        </p:nvGrpSpPr>
        <p:grpSpPr bwMode="auto">
          <a:xfrm>
            <a:off x="899592" y="3789040"/>
            <a:ext cx="647700" cy="647700"/>
            <a:chOff x="0" y="0"/>
            <a:chExt cx="6480" cy="6480"/>
          </a:xfrm>
        </p:grpSpPr>
        <p:sp>
          <p:nvSpPr>
            <p:cNvPr id="40" name="Rounded Rectangle 14"/>
            <p:cNvSpPr>
              <a:spLocks noChangeArrowheads="1"/>
            </p:cNvSpPr>
            <p:nvPr/>
          </p:nvSpPr>
          <p:spPr bwMode="auto">
            <a:xfrm>
              <a:off x="0" y="0"/>
              <a:ext cx="6480" cy="6480"/>
            </a:xfrm>
            <a:prstGeom prst="roundRect">
              <a:avLst>
                <a:gd name="adj" fmla="val 16667"/>
              </a:avLst>
            </a:prstGeom>
            <a:solidFill>
              <a:srgbClr val="E36C0A"/>
            </a:solidFill>
            <a:ln w="9525">
              <a:no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a:ln>
                  <a:noFill/>
                </a:ln>
                <a:solidFill>
                  <a:schemeClr val="tx1">
                    <a:lumMod val="85000"/>
                    <a:lumOff val="15000"/>
                  </a:schemeClr>
                </a:solidFill>
                <a:effectLst/>
                <a:latin typeface="Arial" pitchFamily="34" charset="0"/>
                <a:cs typeface="Arial" pitchFamily="34" charset="0"/>
              </a:endParaRPr>
            </a:p>
          </p:txBody>
        </p:sp>
        <p:pic>
          <p:nvPicPr>
            <p:cNvPr id="41" name="Picture 15"/>
            <p:cNvPicPr>
              <a:picLocks noChangeAspect="1"/>
            </p:cNvPicPr>
            <p:nvPr/>
          </p:nvPicPr>
          <p:blipFill>
            <a:blip r:embed="rId4" cstate="print"/>
            <a:srcRect/>
            <a:stretch>
              <a:fillRect/>
            </a:stretch>
          </p:blipFill>
          <p:spPr bwMode="auto">
            <a:xfrm>
              <a:off x="0" y="0"/>
              <a:ext cx="6174" cy="6174"/>
            </a:xfrm>
            <a:prstGeom prst="rect">
              <a:avLst/>
            </a:prstGeom>
            <a:noFill/>
          </p:spPr>
        </p:pic>
      </p:grpSp>
      <p:grpSp>
        <p:nvGrpSpPr>
          <p:cNvPr id="42" name="Group 7"/>
          <p:cNvGrpSpPr>
            <a:grpSpLocks/>
          </p:cNvGrpSpPr>
          <p:nvPr/>
        </p:nvGrpSpPr>
        <p:grpSpPr bwMode="auto">
          <a:xfrm>
            <a:off x="899592" y="4869160"/>
            <a:ext cx="647700" cy="649287"/>
            <a:chOff x="0" y="0"/>
            <a:chExt cx="6480" cy="6480"/>
          </a:xfrm>
        </p:grpSpPr>
        <p:sp>
          <p:nvSpPr>
            <p:cNvPr id="43" name="Rounded Rectangle 4"/>
            <p:cNvSpPr>
              <a:spLocks noChangeArrowheads="1"/>
            </p:cNvSpPr>
            <p:nvPr/>
          </p:nvSpPr>
          <p:spPr bwMode="auto">
            <a:xfrm>
              <a:off x="0" y="0"/>
              <a:ext cx="6480" cy="6480"/>
            </a:xfrm>
            <a:prstGeom prst="roundRect">
              <a:avLst>
                <a:gd name="adj" fmla="val 16667"/>
              </a:avLst>
            </a:prstGeom>
            <a:solidFill>
              <a:srgbClr val="E36C0A"/>
            </a:solidFill>
            <a:ln w="9525">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a:ln>
                  <a:noFill/>
                </a:ln>
                <a:solidFill>
                  <a:schemeClr val="tx1">
                    <a:lumMod val="85000"/>
                    <a:lumOff val="15000"/>
                  </a:schemeClr>
                </a:solidFill>
                <a:effectLst/>
                <a:latin typeface="Arial" pitchFamily="34" charset="0"/>
                <a:cs typeface="Arial" pitchFamily="34" charset="0"/>
              </a:endParaRPr>
            </a:p>
          </p:txBody>
        </p:sp>
        <p:pic>
          <p:nvPicPr>
            <p:cNvPr id="44" name="Picture 5"/>
            <p:cNvPicPr>
              <a:picLocks noChangeAspect="1"/>
            </p:cNvPicPr>
            <p:nvPr/>
          </p:nvPicPr>
          <p:blipFill>
            <a:blip r:embed="rId5" cstate="print"/>
            <a:srcRect/>
            <a:stretch>
              <a:fillRect/>
            </a:stretch>
          </p:blipFill>
          <p:spPr bwMode="auto">
            <a:xfrm>
              <a:off x="720" y="720"/>
              <a:ext cx="5040" cy="5040"/>
            </a:xfrm>
            <a:prstGeom prst="rect">
              <a:avLst/>
            </a:prstGeom>
            <a:noFill/>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14"/>
          <p:cNvGrpSpPr>
            <a:grpSpLocks/>
          </p:cNvGrpSpPr>
          <p:nvPr/>
        </p:nvGrpSpPr>
        <p:grpSpPr bwMode="auto">
          <a:xfrm>
            <a:off x="899592" y="1701180"/>
            <a:ext cx="647700" cy="647700"/>
            <a:chOff x="0" y="0"/>
            <a:chExt cx="6480" cy="6480"/>
          </a:xfrm>
        </p:grpSpPr>
        <p:sp>
          <p:nvSpPr>
            <p:cNvPr id="25" name="Rounded Rectangle 2"/>
            <p:cNvSpPr>
              <a:spLocks noChangeArrowheads="1"/>
            </p:cNvSpPr>
            <p:nvPr/>
          </p:nvSpPr>
          <p:spPr bwMode="auto">
            <a:xfrm>
              <a:off x="0" y="0"/>
              <a:ext cx="6480" cy="6480"/>
            </a:xfrm>
            <a:prstGeom prst="roundRect">
              <a:avLst>
                <a:gd name="adj" fmla="val 16667"/>
              </a:avLst>
            </a:prstGeom>
            <a:solidFill>
              <a:srgbClr val="E46C0A"/>
            </a:solidFill>
            <a:ln w="9525">
              <a:no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a:ln>
                  <a:noFill/>
                </a:ln>
                <a:solidFill>
                  <a:schemeClr val="tx1">
                    <a:lumMod val="85000"/>
                    <a:lumOff val="15000"/>
                  </a:schemeClr>
                </a:solidFill>
                <a:effectLst/>
                <a:latin typeface="Arial" pitchFamily="34" charset="0"/>
                <a:cs typeface="Arial" pitchFamily="34" charset="0"/>
              </a:endParaRPr>
            </a:p>
          </p:txBody>
        </p:sp>
        <p:pic>
          <p:nvPicPr>
            <p:cNvPr id="26" name="Picture 3"/>
            <p:cNvPicPr>
              <a:picLocks noChangeAspect="1"/>
            </p:cNvPicPr>
            <p:nvPr/>
          </p:nvPicPr>
          <p:blipFill>
            <a:blip r:embed="rId2" cstate="print"/>
            <a:srcRect l="9541" t="10747" r="18333" b="15128"/>
            <a:stretch>
              <a:fillRect/>
            </a:stretch>
          </p:blipFill>
          <p:spPr bwMode="auto">
            <a:xfrm>
              <a:off x="104" y="115"/>
              <a:ext cx="6232" cy="5761"/>
            </a:xfrm>
            <a:prstGeom prst="rect">
              <a:avLst/>
            </a:prstGeom>
            <a:noFill/>
          </p:spPr>
        </p:pic>
      </p:grpSp>
      <p:sp>
        <p:nvSpPr>
          <p:cNvPr id="5" name="Slide Number Placeholder 4"/>
          <p:cNvSpPr>
            <a:spLocks noGrp="1"/>
          </p:cNvSpPr>
          <p:nvPr>
            <p:ph type="sldNum" sz="quarter" idx="12"/>
          </p:nvPr>
        </p:nvSpPr>
        <p:spPr/>
        <p:txBody>
          <a:bodyPr/>
          <a:lstStyle/>
          <a:p>
            <a:fld id="{150ADABE-78E1-4767-A25B-11A1B33333B5}" type="slidenum">
              <a:rPr lang="el-GR" smtClean="0"/>
              <a:pPr/>
              <a:t>39</a:t>
            </a:fld>
            <a:endParaRPr lang="el-GR" dirty="0"/>
          </a:p>
        </p:txBody>
      </p:sp>
      <p:sp>
        <p:nvSpPr>
          <p:cNvPr id="21" name="TextBox 20"/>
          <p:cNvSpPr txBox="1"/>
          <p:nvPr/>
        </p:nvSpPr>
        <p:spPr>
          <a:xfrm>
            <a:off x="1619672" y="1636058"/>
            <a:ext cx="6984776" cy="784830"/>
          </a:xfrm>
          <a:prstGeom prst="rect">
            <a:avLst/>
          </a:prstGeom>
          <a:noFill/>
        </p:spPr>
        <p:txBody>
          <a:bodyPr wrap="square" rtlCol="0">
            <a:spAutoFit/>
          </a:bodyPr>
          <a:lstStyle/>
          <a:p>
            <a:pPr algn="just"/>
            <a:r>
              <a:rPr lang="en-US" sz="1500" b="1" dirty="0">
                <a:solidFill>
                  <a:schemeClr val="tx1">
                    <a:lumMod val="85000"/>
                    <a:lumOff val="15000"/>
                  </a:schemeClr>
                </a:solidFill>
                <a:latin typeface="Roboto Light" pitchFamily="2" charset="0"/>
                <a:ea typeface="Roboto Light" pitchFamily="2" charset="0"/>
              </a:rPr>
              <a:t>Tailor-made Services</a:t>
            </a:r>
            <a:r>
              <a:rPr lang="en-US" sz="1500" dirty="0">
                <a:solidFill>
                  <a:schemeClr val="tx1">
                    <a:lumMod val="85000"/>
                    <a:lumOff val="15000"/>
                  </a:schemeClr>
                </a:solidFill>
                <a:latin typeface="Roboto Light" pitchFamily="2" charset="0"/>
                <a:ea typeface="Roboto Light" pitchFamily="2" charset="0"/>
              </a:rPr>
              <a:t> - Staying true to our client-oriented philosophy, we customize our services and create solutions that cover your exact needs and project specifications</a:t>
            </a:r>
            <a:endParaRPr lang="el-GR" sz="1500" dirty="0">
              <a:solidFill>
                <a:schemeClr val="tx1">
                  <a:lumMod val="85000"/>
                  <a:lumOff val="15000"/>
                </a:schemeClr>
              </a:solidFill>
              <a:latin typeface="Roboto Light" pitchFamily="2" charset="0"/>
              <a:ea typeface="Roboto Light" pitchFamily="2" charset="0"/>
            </a:endParaRPr>
          </a:p>
        </p:txBody>
      </p:sp>
      <p:sp>
        <p:nvSpPr>
          <p:cNvPr id="22" name="TextBox 21"/>
          <p:cNvSpPr txBox="1"/>
          <p:nvPr/>
        </p:nvSpPr>
        <p:spPr>
          <a:xfrm>
            <a:off x="1619672" y="2708920"/>
            <a:ext cx="6984776" cy="784830"/>
          </a:xfrm>
          <a:prstGeom prst="rect">
            <a:avLst/>
          </a:prstGeom>
          <a:noFill/>
        </p:spPr>
        <p:txBody>
          <a:bodyPr wrap="square" rtlCol="0">
            <a:spAutoFit/>
          </a:bodyPr>
          <a:lstStyle/>
          <a:p>
            <a:pPr algn="just"/>
            <a:r>
              <a:rPr lang="en-US" sz="1500" b="1" dirty="0">
                <a:solidFill>
                  <a:schemeClr val="tx1">
                    <a:lumMod val="85000"/>
                    <a:lumOff val="15000"/>
                  </a:schemeClr>
                </a:solidFill>
                <a:latin typeface="Roboto Light" pitchFamily="2" charset="0"/>
                <a:ea typeface="Roboto Light" pitchFamily="2" charset="0"/>
              </a:rPr>
              <a:t>Strict Safety Measures</a:t>
            </a:r>
            <a:r>
              <a:rPr lang="en-US" sz="1500" dirty="0">
                <a:solidFill>
                  <a:schemeClr val="tx1">
                    <a:lumMod val="85000"/>
                    <a:lumOff val="15000"/>
                  </a:schemeClr>
                </a:solidFill>
                <a:latin typeface="Roboto Light" pitchFamily="2" charset="0"/>
                <a:ea typeface="Roboto Light" pitchFamily="2" charset="0"/>
              </a:rPr>
              <a:t> - We</a:t>
            </a:r>
            <a:r>
              <a:rPr lang="el-GR" sz="1500" dirty="0">
                <a:solidFill>
                  <a:schemeClr val="tx1">
                    <a:lumMod val="85000"/>
                    <a:lumOff val="15000"/>
                  </a:schemeClr>
                </a:solidFill>
                <a:latin typeface="Roboto Light" pitchFamily="2" charset="0"/>
                <a:ea typeface="Roboto Light" pitchFamily="2" charset="0"/>
              </a:rPr>
              <a:t> </a:t>
            </a:r>
            <a:r>
              <a:rPr lang="en-US" sz="1500" dirty="0">
                <a:solidFill>
                  <a:schemeClr val="tx1">
                    <a:lumMod val="85000"/>
                    <a:lumOff val="15000"/>
                  </a:schemeClr>
                </a:solidFill>
                <a:latin typeface="Roboto Light" pitchFamily="2" charset="0"/>
                <a:ea typeface="Roboto Light" pitchFamily="2" charset="0"/>
              </a:rPr>
              <a:t>ensure that every possible health &amp; safety precaution is taken, in order to guarantee secure construction sites for both our staff &amp; clients</a:t>
            </a:r>
            <a:endParaRPr lang="el-GR" sz="1500" dirty="0">
              <a:solidFill>
                <a:schemeClr val="tx1">
                  <a:lumMod val="85000"/>
                  <a:lumOff val="15000"/>
                </a:schemeClr>
              </a:solidFill>
              <a:latin typeface="Roboto Light" pitchFamily="2" charset="0"/>
              <a:ea typeface="Roboto Light" pitchFamily="2" charset="0"/>
            </a:endParaRPr>
          </a:p>
        </p:txBody>
      </p:sp>
      <p:sp>
        <p:nvSpPr>
          <p:cNvPr id="23" name="TextBox 22"/>
          <p:cNvSpPr txBox="1"/>
          <p:nvPr/>
        </p:nvSpPr>
        <p:spPr>
          <a:xfrm>
            <a:off x="1619672" y="3789040"/>
            <a:ext cx="6984776" cy="784830"/>
          </a:xfrm>
          <a:prstGeom prst="rect">
            <a:avLst/>
          </a:prstGeom>
          <a:noFill/>
        </p:spPr>
        <p:txBody>
          <a:bodyPr wrap="square" rtlCol="0">
            <a:spAutoFit/>
          </a:bodyPr>
          <a:lstStyle/>
          <a:p>
            <a:pPr algn="just"/>
            <a:r>
              <a:rPr lang="en-US" sz="1500" b="1" dirty="0">
                <a:solidFill>
                  <a:schemeClr val="tx1">
                    <a:lumMod val="85000"/>
                    <a:lumOff val="15000"/>
                  </a:schemeClr>
                </a:solidFill>
                <a:latin typeface="Roboto Light" pitchFamily="2" charset="0"/>
                <a:ea typeface="Roboto Light" pitchFamily="2" charset="0"/>
              </a:rPr>
              <a:t>Wide Geographic Reach </a:t>
            </a:r>
            <a:r>
              <a:rPr lang="en-US" sz="1500" dirty="0">
                <a:solidFill>
                  <a:schemeClr val="tx1">
                    <a:lumMod val="85000"/>
                    <a:lumOff val="15000"/>
                  </a:schemeClr>
                </a:solidFill>
                <a:latin typeface="Roboto Light" pitchFamily="2" charset="0"/>
                <a:ea typeface="Roboto Light" pitchFamily="2" charset="0"/>
              </a:rPr>
              <a:t>- We have the qualified manpower needed to undertake projects anywhere in Greece or beyond, and designate a highly-skilled construction team to cater to your every need</a:t>
            </a:r>
            <a:endParaRPr lang="el-GR" sz="1500" dirty="0">
              <a:solidFill>
                <a:schemeClr val="tx1">
                  <a:lumMod val="85000"/>
                  <a:lumOff val="15000"/>
                </a:schemeClr>
              </a:solidFill>
              <a:latin typeface="Roboto Light" pitchFamily="2" charset="0"/>
              <a:ea typeface="Roboto Light" pitchFamily="2" charset="0"/>
            </a:endParaRPr>
          </a:p>
        </p:txBody>
      </p:sp>
      <p:grpSp>
        <p:nvGrpSpPr>
          <p:cNvPr id="27" name="Group 11"/>
          <p:cNvGrpSpPr>
            <a:grpSpLocks/>
          </p:cNvGrpSpPr>
          <p:nvPr/>
        </p:nvGrpSpPr>
        <p:grpSpPr bwMode="auto">
          <a:xfrm>
            <a:off x="899592" y="2781300"/>
            <a:ext cx="647700" cy="647700"/>
            <a:chOff x="0" y="0"/>
            <a:chExt cx="6480" cy="6480"/>
          </a:xfrm>
        </p:grpSpPr>
        <p:sp>
          <p:nvSpPr>
            <p:cNvPr id="28" name="Rounded Rectangle 8"/>
            <p:cNvSpPr>
              <a:spLocks noChangeArrowheads="1"/>
            </p:cNvSpPr>
            <p:nvPr/>
          </p:nvSpPr>
          <p:spPr bwMode="auto">
            <a:xfrm>
              <a:off x="0" y="0"/>
              <a:ext cx="6480" cy="6480"/>
            </a:xfrm>
            <a:prstGeom prst="roundRect">
              <a:avLst>
                <a:gd name="adj" fmla="val 16667"/>
              </a:avLst>
            </a:prstGeom>
            <a:solidFill>
              <a:srgbClr val="E36C0A"/>
            </a:solidFill>
            <a:ln w="9525">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a:ln>
                  <a:noFill/>
                </a:ln>
                <a:solidFill>
                  <a:schemeClr val="tx1">
                    <a:lumMod val="85000"/>
                    <a:lumOff val="15000"/>
                  </a:schemeClr>
                </a:solidFill>
                <a:effectLst/>
                <a:latin typeface="Arial" pitchFamily="34" charset="0"/>
                <a:cs typeface="Arial" pitchFamily="34" charset="0"/>
              </a:endParaRPr>
            </a:p>
          </p:txBody>
        </p:sp>
        <p:pic>
          <p:nvPicPr>
            <p:cNvPr id="29" name="Picture 9"/>
            <p:cNvPicPr>
              <a:picLocks noChangeAspect="1"/>
            </p:cNvPicPr>
            <p:nvPr/>
          </p:nvPicPr>
          <p:blipFill>
            <a:blip r:embed="rId3" cstate="print"/>
            <a:srcRect l="11374" t="5746" r="12064" b="5647"/>
            <a:stretch>
              <a:fillRect/>
            </a:stretch>
          </p:blipFill>
          <p:spPr bwMode="auto">
            <a:xfrm>
              <a:off x="720" y="326"/>
              <a:ext cx="5040" cy="5834"/>
            </a:xfrm>
            <a:prstGeom prst="rect">
              <a:avLst/>
            </a:prstGeom>
            <a:noFill/>
          </p:spPr>
        </p:pic>
      </p:grpSp>
      <p:grpSp>
        <p:nvGrpSpPr>
          <p:cNvPr id="30" name="Group 5"/>
          <p:cNvGrpSpPr>
            <a:grpSpLocks/>
          </p:cNvGrpSpPr>
          <p:nvPr/>
        </p:nvGrpSpPr>
        <p:grpSpPr bwMode="auto">
          <a:xfrm>
            <a:off x="899592" y="3861048"/>
            <a:ext cx="647700" cy="647700"/>
            <a:chOff x="0" y="0"/>
            <a:chExt cx="6480" cy="6480"/>
          </a:xfrm>
        </p:grpSpPr>
        <p:sp>
          <p:nvSpPr>
            <p:cNvPr id="31" name="Rounded Rectangle 11"/>
            <p:cNvSpPr>
              <a:spLocks noChangeArrowheads="1"/>
            </p:cNvSpPr>
            <p:nvPr/>
          </p:nvSpPr>
          <p:spPr bwMode="auto">
            <a:xfrm>
              <a:off x="0" y="0"/>
              <a:ext cx="6480" cy="6480"/>
            </a:xfrm>
            <a:prstGeom prst="roundRect">
              <a:avLst>
                <a:gd name="adj" fmla="val 16667"/>
              </a:avLst>
            </a:prstGeom>
            <a:solidFill>
              <a:srgbClr val="E36C0A"/>
            </a:solidFill>
            <a:ln w="9525">
              <a:no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500" b="0" i="0" u="none" strike="noStrike" cap="none" normalizeH="0" baseline="0">
                <a:ln>
                  <a:noFill/>
                </a:ln>
                <a:solidFill>
                  <a:schemeClr val="tx1">
                    <a:lumMod val="85000"/>
                    <a:lumOff val="15000"/>
                  </a:schemeClr>
                </a:solidFill>
                <a:effectLst/>
                <a:latin typeface="Arial" pitchFamily="34" charset="0"/>
                <a:cs typeface="Arial" pitchFamily="34" charset="0"/>
              </a:endParaRPr>
            </a:p>
          </p:txBody>
        </p:sp>
        <p:pic>
          <p:nvPicPr>
            <p:cNvPr id="32" name="Picture 12"/>
            <p:cNvPicPr>
              <a:picLocks noChangeAspect="1"/>
            </p:cNvPicPr>
            <p:nvPr/>
          </p:nvPicPr>
          <p:blipFill>
            <a:blip r:embed="rId4" cstate="print"/>
            <a:srcRect/>
            <a:stretch>
              <a:fillRect/>
            </a:stretch>
          </p:blipFill>
          <p:spPr bwMode="auto">
            <a:xfrm>
              <a:off x="720" y="720"/>
              <a:ext cx="5149" cy="5149"/>
            </a:xfrm>
            <a:prstGeom prst="rect">
              <a:avLst/>
            </a:prstGeom>
            <a:noFill/>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p:txBody>
          <a:bodyPr/>
          <a:lstStyle/>
          <a:p>
            <a:fld id="{150ADABE-78E1-4767-A25B-11A1B33333B5}" type="slidenum">
              <a:rPr lang="el-GR" smtClean="0"/>
              <a:pPr/>
              <a:t>4</a:t>
            </a:fld>
            <a:endParaRPr lang="el-GR" dirty="0"/>
          </a:p>
        </p:txBody>
      </p:sp>
      <p:sp>
        <p:nvSpPr>
          <p:cNvPr id="9" name="TextBox 8"/>
          <p:cNvSpPr txBox="1"/>
          <p:nvPr/>
        </p:nvSpPr>
        <p:spPr>
          <a:xfrm>
            <a:off x="1647204" y="5806425"/>
            <a:ext cx="4724996" cy="430887"/>
          </a:xfrm>
          <a:prstGeom prst="rect">
            <a:avLst/>
          </a:prstGeom>
          <a:noFill/>
        </p:spPr>
        <p:txBody>
          <a:bodyPr wrap="square" rtlCol="0">
            <a:spAutoFit/>
          </a:bodyPr>
          <a:lstStyle/>
          <a:p>
            <a:r>
              <a:rPr lang="en-US" sz="2200" b="1" dirty="0">
                <a:solidFill>
                  <a:schemeClr val="tx1">
                    <a:lumMod val="75000"/>
                    <a:lumOff val="25000"/>
                  </a:schemeClr>
                </a:solidFill>
                <a:latin typeface="Roboto Light" pitchFamily="2" charset="0"/>
                <a:ea typeface="Roboto Light" pitchFamily="2" charset="0"/>
              </a:rPr>
              <a:t>A&amp;G Profile</a:t>
            </a:r>
            <a:endParaRPr lang="el-GR" sz="2200" b="1" dirty="0">
              <a:solidFill>
                <a:schemeClr val="tx1">
                  <a:lumMod val="75000"/>
                  <a:lumOff val="25000"/>
                </a:schemeClr>
              </a:solidFill>
              <a:latin typeface="Roboto Light" pitchFamily="2" charset="0"/>
              <a:ea typeface="Roboto Light" pitchFamily="2" charset="0"/>
            </a:endParaRPr>
          </a:p>
        </p:txBody>
      </p:sp>
      <p:grpSp>
        <p:nvGrpSpPr>
          <p:cNvPr id="19" name="Group 18"/>
          <p:cNvGrpSpPr/>
          <p:nvPr/>
        </p:nvGrpSpPr>
        <p:grpSpPr>
          <a:xfrm>
            <a:off x="0" y="3212976"/>
            <a:ext cx="9144000" cy="2520280"/>
            <a:chOff x="0" y="2492896"/>
            <a:chExt cx="9144000" cy="2448272"/>
          </a:xfrm>
        </p:grpSpPr>
        <p:pic>
          <p:nvPicPr>
            <p:cNvPr id="20" name="Picture 2"/>
            <p:cNvPicPr>
              <a:picLocks noChangeAspect="1" noChangeArrowheads="1"/>
            </p:cNvPicPr>
            <p:nvPr/>
          </p:nvPicPr>
          <p:blipFill>
            <a:blip r:embed="rId2" cstate="print"/>
            <a:srcRect l="9128" t="40585" r="23907" b="27659"/>
            <a:stretch>
              <a:fillRect/>
            </a:stretch>
          </p:blipFill>
          <p:spPr bwMode="auto">
            <a:xfrm>
              <a:off x="0" y="2564904"/>
              <a:ext cx="9144000" cy="2232248"/>
            </a:xfrm>
            <a:prstGeom prst="rect">
              <a:avLst/>
            </a:prstGeom>
            <a:noFill/>
            <a:ln w="9525">
              <a:noFill/>
              <a:miter lim="800000"/>
              <a:headEnd/>
              <a:tailEnd/>
            </a:ln>
          </p:spPr>
        </p:pic>
        <p:sp>
          <p:nvSpPr>
            <p:cNvPr id="21" name="Rectangle 20"/>
            <p:cNvSpPr/>
            <p:nvPr/>
          </p:nvSpPr>
          <p:spPr>
            <a:xfrm>
              <a:off x="3275856" y="2492896"/>
              <a:ext cx="208823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Rectangle 21"/>
            <p:cNvSpPr/>
            <p:nvPr/>
          </p:nvSpPr>
          <p:spPr>
            <a:xfrm>
              <a:off x="0" y="4221088"/>
              <a:ext cx="486003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1253140"/>
            <a:ext cx="9144000" cy="2520280"/>
            <a:chOff x="0" y="2492896"/>
            <a:chExt cx="9144000" cy="2448272"/>
          </a:xfrm>
        </p:grpSpPr>
        <p:pic>
          <p:nvPicPr>
            <p:cNvPr id="11" name="Picture 2"/>
            <p:cNvPicPr>
              <a:picLocks noChangeAspect="1" noChangeArrowheads="1"/>
            </p:cNvPicPr>
            <p:nvPr/>
          </p:nvPicPr>
          <p:blipFill>
            <a:blip r:embed="rId2" cstate="print"/>
            <a:srcRect l="9128" t="40585" r="23907" b="27659"/>
            <a:stretch>
              <a:fillRect/>
            </a:stretch>
          </p:blipFill>
          <p:spPr bwMode="auto">
            <a:xfrm>
              <a:off x="0" y="2564904"/>
              <a:ext cx="9144000" cy="2232248"/>
            </a:xfrm>
            <a:prstGeom prst="rect">
              <a:avLst/>
            </a:prstGeom>
            <a:noFill/>
            <a:ln w="9525">
              <a:noFill/>
              <a:miter lim="800000"/>
              <a:headEnd/>
              <a:tailEnd/>
            </a:ln>
          </p:spPr>
        </p:pic>
        <p:sp>
          <p:nvSpPr>
            <p:cNvPr id="12" name="Rectangle 11"/>
            <p:cNvSpPr/>
            <p:nvPr/>
          </p:nvSpPr>
          <p:spPr>
            <a:xfrm>
              <a:off x="3275856" y="2492896"/>
              <a:ext cx="208823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0" y="4221088"/>
              <a:ext cx="486003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 name="Slide Number Placeholder 4"/>
          <p:cNvSpPr>
            <a:spLocks noGrp="1"/>
          </p:cNvSpPr>
          <p:nvPr>
            <p:ph type="sldNum" sz="quarter" idx="12"/>
          </p:nvPr>
        </p:nvSpPr>
        <p:spPr/>
        <p:txBody>
          <a:bodyPr/>
          <a:lstStyle/>
          <a:p>
            <a:fld id="{150ADABE-78E1-4767-A25B-11A1B33333B5}" type="slidenum">
              <a:rPr lang="el-GR" smtClean="0"/>
              <a:pPr/>
              <a:t>40</a:t>
            </a:fld>
            <a:endParaRPr lang="el-GR" dirty="0"/>
          </a:p>
        </p:txBody>
      </p:sp>
      <p:sp>
        <p:nvSpPr>
          <p:cNvPr id="18" name="Rectangle 1"/>
          <p:cNvSpPr>
            <a:spLocks noChangeArrowheads="1"/>
          </p:cNvSpPr>
          <p:nvPr/>
        </p:nvSpPr>
        <p:spPr bwMode="auto">
          <a:xfrm>
            <a:off x="1691680" y="1484785"/>
            <a:ext cx="6912768"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lumMod val="75000"/>
                    <a:lumOff val="25000"/>
                  </a:schemeClr>
                </a:solidFill>
                <a:effectLst/>
                <a:latin typeface="Calibri" pitchFamily="34" charset="0"/>
                <a:ea typeface="Calibri" pitchFamily="34" charset="0"/>
                <a:cs typeface="Times New Roman" pitchFamily="18" charset="0"/>
              </a:rPr>
              <a:t>A&amp;G</a:t>
            </a:r>
            <a:r>
              <a:rPr kumimoji="0" lang="en-US" sz="1600" b="1" i="0" u="none" strike="noStrike" cap="none" normalizeH="0" dirty="0">
                <a:ln>
                  <a:noFill/>
                </a:ln>
                <a:solidFill>
                  <a:schemeClr val="tx1">
                    <a:lumMod val="75000"/>
                    <a:lumOff val="25000"/>
                  </a:schemeClr>
                </a:solidFill>
                <a:effectLst/>
                <a:latin typeface="Calibri" pitchFamily="34" charset="0"/>
                <a:ea typeface="Calibri" pitchFamily="34" charset="0"/>
                <a:cs typeface="Times New Roman" pitchFamily="18" charset="0"/>
              </a:rPr>
              <a:t> </a:t>
            </a:r>
            <a:r>
              <a:rPr kumimoji="0" lang="en-US" sz="1600" b="1" i="0" u="none" strike="noStrike" cap="none" normalizeH="0" baseline="0" dirty="0" err="1">
                <a:ln>
                  <a:noFill/>
                </a:ln>
                <a:solidFill>
                  <a:schemeClr val="tx1">
                    <a:lumMod val="75000"/>
                    <a:lumOff val="25000"/>
                  </a:schemeClr>
                </a:solidFill>
                <a:effectLst/>
                <a:latin typeface="Calibri" pitchFamily="34" charset="0"/>
                <a:ea typeface="Calibri" pitchFamily="34" charset="0"/>
                <a:cs typeface="Times New Roman" pitchFamily="18" charset="0"/>
              </a:rPr>
              <a:t>Chatzichristofas</a:t>
            </a:r>
            <a:r>
              <a:rPr kumimoji="0" lang="en-US" sz="1600" b="1" i="0" u="none" strike="noStrike" cap="none" normalizeH="0" baseline="0" dirty="0">
                <a:ln>
                  <a:noFill/>
                </a:ln>
                <a:solidFill>
                  <a:schemeClr val="tx1">
                    <a:lumMod val="75000"/>
                    <a:lumOff val="25000"/>
                  </a:schemeClr>
                </a:solidFill>
                <a:effectLst/>
                <a:latin typeface="Calibri" pitchFamily="34" charset="0"/>
                <a:ea typeface="Calibri" pitchFamily="34" charset="0"/>
                <a:cs typeface="Times New Roman" pitchFamily="18" charset="0"/>
              </a:rPr>
              <a:t> ​​</a:t>
            </a:r>
            <a:r>
              <a:rPr lang="en-US" sz="1600" b="1" dirty="0">
                <a:solidFill>
                  <a:schemeClr val="tx1">
                    <a:lumMod val="75000"/>
                    <a:lumOff val="25000"/>
                  </a:schemeClr>
                </a:solidFill>
                <a:latin typeface="Calibri" pitchFamily="34" charset="0"/>
                <a:ea typeface="Calibri" pitchFamily="34" charset="0"/>
                <a:cs typeface="Times New Roman" pitchFamily="18" charset="0"/>
              </a:rPr>
              <a:t>Single Member </a:t>
            </a:r>
            <a:r>
              <a:rPr kumimoji="0" lang="en-US" sz="1600" b="1" i="0" u="none" strike="noStrike" cap="none" normalizeH="0" baseline="0" dirty="0">
                <a:ln>
                  <a:noFill/>
                </a:ln>
                <a:solidFill>
                  <a:schemeClr val="tx1">
                    <a:lumMod val="75000"/>
                    <a:lumOff val="25000"/>
                  </a:schemeClr>
                </a:solidFill>
                <a:effectLst/>
                <a:latin typeface="Calibri" pitchFamily="34" charset="0"/>
                <a:ea typeface="Calibri" pitchFamily="34" charset="0"/>
                <a:cs typeface="Times New Roman" pitchFamily="18" charset="0"/>
              </a:rPr>
              <a:t>Ltd.</a:t>
            </a:r>
            <a:endParaRPr kumimoji="0" lang="en-US" sz="1400" b="0" i="0" u="none" strike="noStrike" cap="none" normalizeH="0" baseline="0" dirty="0">
              <a:ln>
                <a:noFill/>
              </a:ln>
              <a:solidFill>
                <a:schemeClr val="tx1">
                  <a:lumMod val="75000"/>
                  <a:lumOff val="25000"/>
                </a:schemeClr>
              </a:solidFill>
              <a:effectLst/>
              <a:latin typeface="Calibri" pitchFamily="34"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lumMod val="75000"/>
                    <a:lumOff val="25000"/>
                  </a:schemeClr>
                </a:solidFill>
                <a:effectLst/>
                <a:latin typeface="Calibri" pitchFamily="34" charset="0"/>
                <a:ea typeface="Calibri" pitchFamily="34" charset="0"/>
                <a:cs typeface="Times New Roman" pitchFamily="18" charset="0"/>
              </a:rPr>
              <a:t>Larnakos</a:t>
            </a:r>
            <a:r>
              <a:rPr kumimoji="0" lang="en-US" sz="1400" b="0" i="0" u="none" strike="noStrike" cap="none" normalizeH="0" baseline="0" dirty="0">
                <a:ln>
                  <a:noFill/>
                </a:ln>
                <a:solidFill>
                  <a:schemeClr val="tx1">
                    <a:lumMod val="75000"/>
                    <a:lumOff val="25000"/>
                  </a:schemeClr>
                </a:solidFill>
                <a:effectLst/>
                <a:latin typeface="Calibri" pitchFamily="34" charset="0"/>
                <a:ea typeface="Calibri" pitchFamily="34" charset="0"/>
                <a:cs typeface="Times New Roman" pitchFamily="18" charset="0"/>
              </a:rPr>
              <a:t> 3, </a:t>
            </a:r>
            <a:r>
              <a:rPr kumimoji="0" lang="en-US" sz="1400" b="0" i="0" u="none" strike="noStrike" cap="none" normalizeH="0" baseline="0" dirty="0" err="1">
                <a:ln>
                  <a:noFill/>
                </a:ln>
                <a:solidFill>
                  <a:schemeClr val="tx1">
                    <a:lumMod val="75000"/>
                    <a:lumOff val="25000"/>
                  </a:schemeClr>
                </a:solidFill>
                <a:effectLst/>
                <a:latin typeface="Calibri" pitchFamily="34" charset="0"/>
                <a:ea typeface="Calibri" pitchFamily="34" charset="0"/>
                <a:cs typeface="Times New Roman" pitchFamily="18" charset="0"/>
              </a:rPr>
              <a:t>Alimos</a:t>
            </a:r>
            <a:r>
              <a:rPr kumimoji="0" lang="en-US" sz="1400" b="0" i="0" u="none" strike="noStrike" cap="none" normalizeH="0" baseline="0" dirty="0">
                <a:ln>
                  <a:noFill/>
                </a:ln>
                <a:solidFill>
                  <a:schemeClr val="tx1">
                    <a:lumMod val="75000"/>
                    <a:lumOff val="25000"/>
                  </a:schemeClr>
                </a:solidFill>
                <a:effectLst/>
                <a:latin typeface="Calibri" pitchFamily="34" charset="0"/>
                <a:ea typeface="Calibri" pitchFamily="34" charset="0"/>
                <a:cs typeface="Times New Roman" pitchFamily="18" charset="0"/>
              </a:rPr>
              <a:t>- Athens, Greece 17455</a:t>
            </a:r>
            <a:endParaRPr kumimoji="0" lang="el-GR" sz="1400" b="0" i="0" u="none" strike="noStrike" cap="none" normalizeH="0" baseline="0" dirty="0">
              <a:ln>
                <a:noFill/>
              </a:ln>
              <a:solidFill>
                <a:schemeClr val="tx1">
                  <a:lumMod val="75000"/>
                  <a:lumOff val="25000"/>
                </a:schemeClr>
              </a:solidFill>
              <a:effectLst/>
              <a:latin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lumMod val="75000"/>
                    <a:lumOff val="25000"/>
                  </a:schemeClr>
                </a:solidFill>
                <a:effectLst/>
                <a:latin typeface="Calibri" pitchFamily="34" charset="0"/>
                <a:ea typeface="Calibri" pitchFamily="34" charset="0"/>
                <a:cs typeface="Times New Roman" pitchFamily="18" charset="0"/>
              </a:rPr>
              <a:t>Τ</a:t>
            </a:r>
            <a:r>
              <a:rPr kumimoji="0" lang="en-US" sz="1400" b="0" i="0" u="none" strike="noStrike" cap="none" normalizeH="0" baseline="0" dirty="0">
                <a:ln>
                  <a:noFill/>
                </a:ln>
                <a:solidFill>
                  <a:schemeClr val="tx1">
                    <a:lumMod val="75000"/>
                    <a:lumOff val="25000"/>
                  </a:schemeClr>
                </a:solidFill>
                <a:effectLst/>
                <a:latin typeface="Calibri" pitchFamily="34" charset="0"/>
                <a:ea typeface="Calibri" pitchFamily="34" charset="0"/>
                <a:cs typeface="Times New Roman" pitchFamily="18" charset="0"/>
              </a:rPr>
              <a:t>:</a:t>
            </a:r>
            <a:r>
              <a:rPr kumimoji="0" lang="en-US" sz="1400" b="0" i="0" u="none" strike="noStrike" cap="none" normalizeH="0" dirty="0">
                <a:ln>
                  <a:noFill/>
                </a:ln>
                <a:solidFill>
                  <a:schemeClr val="tx1">
                    <a:lumMod val="75000"/>
                    <a:lumOff val="25000"/>
                  </a:schemeClr>
                </a:solidFill>
                <a:effectLst/>
                <a:latin typeface="Calibri" pitchFamily="34" charset="0"/>
                <a:ea typeface="Calibri" pitchFamily="34" charset="0"/>
                <a:cs typeface="Times New Roman" pitchFamily="18" charset="0"/>
              </a:rPr>
              <a:t> 0030-</a:t>
            </a:r>
            <a:r>
              <a:rPr kumimoji="0" lang="en-US" sz="1400" b="0" i="0" u="none" strike="noStrike" cap="none" normalizeH="0" baseline="0" dirty="0">
                <a:ln>
                  <a:noFill/>
                </a:ln>
                <a:solidFill>
                  <a:schemeClr val="tx1">
                    <a:lumMod val="75000"/>
                    <a:lumOff val="25000"/>
                  </a:schemeClr>
                </a:solidFill>
                <a:effectLst/>
                <a:latin typeface="Calibri" pitchFamily="34" charset="0"/>
                <a:ea typeface="Calibri" pitchFamily="34" charset="0"/>
                <a:cs typeface="Times New Roman" pitchFamily="18" charset="0"/>
              </a:rPr>
              <a:t>210 9827359, 0030-210 9827420, 0030-210 9813813</a:t>
            </a:r>
            <a:endParaRPr lang="en-US" sz="1400" dirty="0">
              <a:solidFill>
                <a:schemeClr val="tx1">
                  <a:lumMod val="75000"/>
                  <a:lumOff val="25000"/>
                </a:schemeClr>
              </a:solidFill>
              <a:latin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sz="1400" dirty="0">
                <a:solidFill>
                  <a:schemeClr val="tx1">
                    <a:lumMod val="75000"/>
                    <a:lumOff val="25000"/>
                  </a:schemeClr>
                </a:solidFill>
                <a:latin typeface="Calibri" pitchFamily="34" charset="0"/>
                <a:cs typeface="Arial" pitchFamily="34" charset="0"/>
              </a:rPr>
              <a:t>F: 0030-</a:t>
            </a:r>
            <a:r>
              <a:rPr kumimoji="0" lang="en-US" sz="1400" b="0" i="0" u="none" strike="noStrike" cap="none" normalizeH="0" baseline="0" dirty="0">
                <a:ln>
                  <a:noFill/>
                </a:ln>
                <a:solidFill>
                  <a:schemeClr val="tx1">
                    <a:lumMod val="75000"/>
                    <a:lumOff val="25000"/>
                  </a:schemeClr>
                </a:solidFill>
                <a:effectLst/>
                <a:latin typeface="Calibri" pitchFamily="34" charset="0"/>
                <a:ea typeface="Calibri" pitchFamily="34" charset="0"/>
                <a:cs typeface="Times New Roman" pitchFamily="18" charset="0"/>
              </a:rPr>
              <a:t>210 9827379</a:t>
            </a:r>
            <a:endParaRPr kumimoji="0" lang="el-GR" sz="1400" b="0" i="0" u="none" strike="noStrike" cap="none" normalizeH="0" baseline="0" dirty="0">
              <a:ln>
                <a:noFill/>
              </a:ln>
              <a:solidFill>
                <a:schemeClr val="tx1">
                  <a:lumMod val="75000"/>
                  <a:lumOff val="25000"/>
                </a:schemeClr>
              </a:solidFill>
              <a:effectLst/>
              <a:latin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sz="1400" dirty="0">
              <a:solidFill>
                <a:schemeClr val="tx1">
                  <a:lumMod val="75000"/>
                  <a:lumOff val="25000"/>
                </a:schemeClr>
              </a:solidFill>
              <a:latin typeface="Calibri" pitchFamily="34" charset="0"/>
              <a:cs typeface="Arial" pitchFamily="34" charset="0"/>
            </a:endParaRPr>
          </a:p>
          <a:p>
            <a:pPr lvl="0" fontAlgn="base">
              <a:spcBef>
                <a:spcPct val="0"/>
              </a:spcBef>
              <a:spcAft>
                <a:spcPct val="0"/>
              </a:spcAft>
            </a:pPr>
            <a:r>
              <a:rPr lang="en-US" sz="1600" b="1" dirty="0">
                <a:solidFill>
                  <a:schemeClr val="tx1">
                    <a:lumMod val="75000"/>
                    <a:lumOff val="25000"/>
                  </a:schemeClr>
                </a:solidFill>
                <a:latin typeface="Calibri" pitchFamily="34" charset="0"/>
                <a:ea typeface="Calibri" pitchFamily="34" charset="0"/>
                <a:cs typeface="Times New Roman" pitchFamily="18" charset="0"/>
              </a:rPr>
              <a:t>A&amp;G Powering Construction UK Ltd.</a:t>
            </a:r>
            <a:endParaRPr lang="en-US" sz="1400" dirty="0">
              <a:solidFill>
                <a:schemeClr val="tx1">
                  <a:lumMod val="75000"/>
                  <a:lumOff val="25000"/>
                </a:schemeClr>
              </a:solidFill>
              <a:latin typeface="Calibri" pitchFamily="34" charset="0"/>
              <a:ea typeface="Calibri" pitchFamily="34" charset="0"/>
              <a:cs typeface="Times New Roman" pitchFamily="18" charset="0"/>
            </a:endParaRPr>
          </a:p>
          <a:p>
            <a:r>
              <a:rPr lang="en-US" sz="1400" dirty="0">
                <a:solidFill>
                  <a:schemeClr val="tx1">
                    <a:lumMod val="75000"/>
                    <a:lumOff val="25000"/>
                  </a:schemeClr>
                </a:solidFill>
              </a:rPr>
              <a:t>393 Lordship Lane, London, N17 6AE United Kingdom</a:t>
            </a:r>
          </a:p>
          <a:p>
            <a:r>
              <a:rPr lang="el-GR" sz="1400" dirty="0">
                <a:solidFill>
                  <a:schemeClr val="tx1">
                    <a:lumMod val="75000"/>
                    <a:lumOff val="25000"/>
                  </a:schemeClr>
                </a:solidFill>
              </a:rPr>
              <a:t>Τ: 0208</a:t>
            </a:r>
            <a:r>
              <a:rPr lang="en-US" sz="1400" dirty="0">
                <a:solidFill>
                  <a:schemeClr val="tx1">
                    <a:lumMod val="75000"/>
                    <a:lumOff val="25000"/>
                  </a:schemeClr>
                </a:solidFill>
              </a:rPr>
              <a:t> </a:t>
            </a:r>
            <a:r>
              <a:rPr lang="el-GR" sz="1400" dirty="0">
                <a:solidFill>
                  <a:schemeClr val="tx1">
                    <a:lumMod val="75000"/>
                    <a:lumOff val="25000"/>
                  </a:schemeClr>
                </a:solidFill>
              </a:rPr>
              <a:t>801 0858</a:t>
            </a:r>
            <a:br>
              <a:rPr lang="el-GR" sz="1400" dirty="0">
                <a:solidFill>
                  <a:schemeClr val="tx1">
                    <a:lumMod val="75000"/>
                    <a:lumOff val="25000"/>
                  </a:schemeClr>
                </a:solidFill>
              </a:rPr>
            </a:br>
            <a:r>
              <a:rPr lang="en-US" sz="1400" dirty="0">
                <a:solidFill>
                  <a:schemeClr val="tx1">
                    <a:lumMod val="75000"/>
                    <a:lumOff val="25000"/>
                  </a:schemeClr>
                </a:solidFill>
              </a:rPr>
              <a:t>F: 0208 808 8122</a:t>
            </a:r>
          </a:p>
          <a:p>
            <a:endParaRPr lang="en-US" sz="1400" dirty="0">
              <a:solidFill>
                <a:schemeClr val="tx1">
                  <a:lumMod val="75000"/>
                  <a:lumOff val="25000"/>
                </a:schemeClr>
              </a:solidFill>
            </a:endParaRPr>
          </a:p>
          <a:p>
            <a:r>
              <a:rPr lang="en-US" sz="1400" b="1" dirty="0">
                <a:solidFill>
                  <a:schemeClr val="tx1">
                    <a:lumMod val="75000"/>
                    <a:lumOff val="25000"/>
                  </a:schemeClr>
                </a:solidFill>
              </a:rPr>
              <a:t>AVEG ENERJI INSAAT SANAYI VE TICARET LIMITED SIRKETI</a:t>
            </a:r>
          </a:p>
          <a:p>
            <a:r>
              <a:rPr lang="en-US" sz="1400" dirty="0" err="1">
                <a:solidFill>
                  <a:schemeClr val="tx1">
                    <a:lumMod val="75000"/>
                    <a:lumOff val="25000"/>
                  </a:schemeClr>
                </a:solidFill>
              </a:rPr>
              <a:t>Katip</a:t>
            </a:r>
            <a:r>
              <a:rPr lang="en-US" sz="1400" dirty="0">
                <a:solidFill>
                  <a:schemeClr val="tx1">
                    <a:lumMod val="75000"/>
                    <a:lumOff val="25000"/>
                  </a:schemeClr>
                </a:solidFill>
              </a:rPr>
              <a:t> Mustafa </a:t>
            </a:r>
            <a:r>
              <a:rPr lang="en-US" sz="1400" dirty="0" err="1">
                <a:solidFill>
                  <a:schemeClr val="tx1">
                    <a:lumMod val="75000"/>
                    <a:lumOff val="25000"/>
                  </a:schemeClr>
                </a:solidFill>
              </a:rPr>
              <a:t>Celebi</a:t>
            </a:r>
            <a:r>
              <a:rPr lang="en-US" sz="1400" dirty="0">
                <a:solidFill>
                  <a:schemeClr val="tx1">
                    <a:lumMod val="75000"/>
                    <a:lumOff val="25000"/>
                  </a:schemeClr>
                </a:solidFill>
              </a:rPr>
              <a:t> </a:t>
            </a:r>
            <a:r>
              <a:rPr lang="en-US" sz="1400" dirty="0" err="1">
                <a:solidFill>
                  <a:schemeClr val="tx1">
                    <a:lumMod val="75000"/>
                    <a:lumOff val="25000"/>
                  </a:schemeClr>
                </a:solidFill>
              </a:rPr>
              <a:t>Mah</a:t>
            </a:r>
            <a:r>
              <a:rPr lang="en-US" sz="1400" dirty="0">
                <a:solidFill>
                  <a:schemeClr val="tx1">
                    <a:lumMod val="75000"/>
                    <a:lumOff val="25000"/>
                  </a:schemeClr>
                </a:solidFill>
              </a:rPr>
              <a:t>., Tel. </a:t>
            </a:r>
            <a:r>
              <a:rPr lang="en-US" sz="1400" dirty="0" err="1">
                <a:solidFill>
                  <a:schemeClr val="tx1">
                    <a:lumMod val="75000"/>
                    <a:lumOff val="25000"/>
                  </a:schemeClr>
                </a:solidFill>
              </a:rPr>
              <a:t>Sok</a:t>
            </a:r>
            <a:r>
              <a:rPr lang="en-US" sz="1400" dirty="0">
                <a:solidFill>
                  <a:schemeClr val="tx1">
                    <a:lumMod val="75000"/>
                    <a:lumOff val="25000"/>
                  </a:schemeClr>
                </a:solidFill>
              </a:rPr>
              <a:t>. No:6/3 </a:t>
            </a:r>
            <a:r>
              <a:rPr lang="en-US" sz="1400" dirty="0" err="1">
                <a:solidFill>
                  <a:schemeClr val="tx1">
                    <a:lumMod val="75000"/>
                    <a:lumOff val="25000"/>
                  </a:schemeClr>
                </a:solidFill>
              </a:rPr>
              <a:t>Beyoglu</a:t>
            </a:r>
            <a:r>
              <a:rPr lang="en-US" sz="1400" dirty="0">
                <a:solidFill>
                  <a:schemeClr val="tx1">
                    <a:lumMod val="75000"/>
                    <a:lumOff val="25000"/>
                  </a:schemeClr>
                </a:solidFill>
              </a:rPr>
              <a:t>, Istanbul, Turkey</a:t>
            </a:r>
          </a:p>
          <a:p>
            <a:r>
              <a:rPr lang="en-US" sz="1400" dirty="0">
                <a:solidFill>
                  <a:schemeClr val="tx1">
                    <a:lumMod val="75000"/>
                    <a:lumOff val="25000"/>
                  </a:schemeClr>
                </a:solidFill>
              </a:rPr>
              <a:t>T: 021 22493373</a:t>
            </a:r>
            <a:endParaRPr lang="el-GR" sz="1400" dirty="0">
              <a:solidFill>
                <a:schemeClr val="tx1">
                  <a:lumMod val="75000"/>
                  <a:lumOff val="25000"/>
                </a:schemeClr>
              </a:solidFill>
            </a:endParaRPr>
          </a:p>
          <a:p>
            <a:endParaRPr lang="el-GR" sz="1400" dirty="0">
              <a:solidFill>
                <a:schemeClr val="tx1">
                  <a:lumMod val="75000"/>
                  <a:lumOff val="25000"/>
                </a:schemeClr>
              </a:solidFill>
            </a:endParaRPr>
          </a:p>
          <a:p>
            <a:r>
              <a:rPr lang="en-US" sz="1400" b="1" dirty="0">
                <a:solidFill>
                  <a:schemeClr val="tx1">
                    <a:lumMod val="75000"/>
                    <a:lumOff val="25000"/>
                  </a:schemeClr>
                </a:solidFill>
              </a:rPr>
              <a:t>AVEG POWERING CONSTRUCTION LTD</a:t>
            </a:r>
          </a:p>
          <a:p>
            <a:r>
              <a:rPr lang="en-US" sz="1400" dirty="0">
                <a:solidFill>
                  <a:schemeClr val="tx1">
                    <a:lumMod val="75000"/>
                    <a:lumOff val="25000"/>
                  </a:schemeClr>
                </a:solidFill>
              </a:rPr>
              <a:t>23 </a:t>
            </a:r>
            <a:r>
              <a:rPr lang="en-US" sz="1400" dirty="0" err="1">
                <a:solidFill>
                  <a:schemeClr val="tx1">
                    <a:lumMod val="75000"/>
                    <a:lumOff val="25000"/>
                  </a:schemeClr>
                </a:solidFill>
              </a:rPr>
              <a:t>Dromos</a:t>
            </a:r>
            <a:r>
              <a:rPr lang="en-US" sz="1400" dirty="0">
                <a:solidFill>
                  <a:schemeClr val="tx1">
                    <a:lumMod val="75000"/>
                    <a:lumOff val="25000"/>
                  </a:schemeClr>
                </a:solidFill>
              </a:rPr>
              <a:t>, 4, </a:t>
            </a:r>
            <a:r>
              <a:rPr lang="en-US" sz="1400" dirty="0" err="1">
                <a:solidFill>
                  <a:schemeClr val="tx1">
                    <a:lumMod val="75000"/>
                    <a:lumOff val="25000"/>
                  </a:schemeClr>
                </a:solidFill>
              </a:rPr>
              <a:t>Episkopi</a:t>
            </a:r>
            <a:r>
              <a:rPr lang="en-US" sz="1400" dirty="0">
                <a:solidFill>
                  <a:schemeClr val="tx1">
                    <a:lumMod val="75000"/>
                    <a:lumOff val="25000"/>
                  </a:schemeClr>
                </a:solidFill>
              </a:rPr>
              <a:t>, 4620, Limassol, Cyprus</a:t>
            </a:r>
          </a:p>
          <a:p>
            <a:r>
              <a:rPr lang="en-US" sz="1400" dirty="0">
                <a:solidFill>
                  <a:schemeClr val="tx1">
                    <a:lumMod val="75000"/>
                    <a:lumOff val="25000"/>
                  </a:schemeClr>
                </a:solidFill>
              </a:rPr>
              <a:t>T: 00357 99798766</a:t>
            </a:r>
          </a:p>
          <a:p>
            <a:endParaRPr lang="en-US" sz="1400" dirty="0">
              <a:solidFill>
                <a:schemeClr val="tx1">
                  <a:lumMod val="75000"/>
                  <a:lumOff val="25000"/>
                </a:schemeClr>
              </a:solidFill>
            </a:endParaRPr>
          </a:p>
          <a:p>
            <a:r>
              <a:rPr lang="en-US" sz="1400" b="1" dirty="0">
                <a:solidFill>
                  <a:schemeClr val="tx1">
                    <a:lumMod val="75000"/>
                    <a:lumOff val="25000"/>
                  </a:schemeClr>
                </a:solidFill>
              </a:rPr>
              <a:t>AVEG POWERING CONSTRUCTION LTD</a:t>
            </a:r>
          </a:p>
          <a:p>
            <a:r>
              <a:rPr lang="en-US" sz="1400" dirty="0">
                <a:solidFill>
                  <a:schemeClr val="tx1">
                    <a:lumMod val="75000"/>
                    <a:lumOff val="25000"/>
                  </a:schemeClr>
                </a:solidFill>
              </a:rPr>
              <a:t>Nasser </a:t>
            </a:r>
            <a:r>
              <a:rPr lang="en-US" sz="1400" dirty="0" err="1">
                <a:solidFill>
                  <a:schemeClr val="tx1">
                    <a:lumMod val="75000"/>
                    <a:lumOff val="25000"/>
                  </a:schemeClr>
                </a:solidFill>
              </a:rPr>
              <a:t>Khosro</a:t>
            </a:r>
            <a:r>
              <a:rPr lang="en-US" sz="1400" dirty="0">
                <a:solidFill>
                  <a:schemeClr val="tx1">
                    <a:lumMod val="75000"/>
                    <a:lumOff val="25000"/>
                  </a:schemeClr>
                </a:solidFill>
              </a:rPr>
              <a:t>, Bazar </a:t>
            </a:r>
            <a:r>
              <a:rPr lang="en-US" sz="1400" dirty="0" err="1">
                <a:solidFill>
                  <a:schemeClr val="tx1">
                    <a:lumMod val="75000"/>
                    <a:lumOff val="25000"/>
                  </a:schemeClr>
                </a:solidFill>
              </a:rPr>
              <a:t>Marvi</a:t>
            </a:r>
            <a:r>
              <a:rPr lang="en-US" sz="1400" dirty="0">
                <a:solidFill>
                  <a:schemeClr val="tx1">
                    <a:lumMod val="75000"/>
                    <a:lumOff val="25000"/>
                  </a:schemeClr>
                </a:solidFill>
              </a:rPr>
              <a:t>, </a:t>
            </a:r>
            <a:r>
              <a:rPr lang="en-US" sz="1400" dirty="0" err="1">
                <a:solidFill>
                  <a:schemeClr val="tx1">
                    <a:lumMod val="75000"/>
                    <a:lumOff val="25000"/>
                  </a:schemeClr>
                </a:solidFill>
              </a:rPr>
              <a:t>Khomayoun</a:t>
            </a:r>
            <a:r>
              <a:rPr lang="en-US" sz="1400" dirty="0">
                <a:solidFill>
                  <a:schemeClr val="tx1">
                    <a:lumMod val="75000"/>
                    <a:lumOff val="25000"/>
                  </a:schemeClr>
                </a:solidFill>
              </a:rPr>
              <a:t> </a:t>
            </a:r>
            <a:r>
              <a:rPr lang="en-US" sz="1400" dirty="0" err="1">
                <a:solidFill>
                  <a:schemeClr val="tx1">
                    <a:lumMod val="75000"/>
                    <a:lumOff val="25000"/>
                  </a:schemeClr>
                </a:solidFill>
              </a:rPr>
              <a:t>Zandiye</a:t>
            </a:r>
            <a:r>
              <a:rPr lang="en-US" sz="1400" dirty="0">
                <a:solidFill>
                  <a:schemeClr val="tx1">
                    <a:lumMod val="75000"/>
                    <a:lumOff val="25000"/>
                  </a:schemeClr>
                </a:solidFill>
              </a:rPr>
              <a:t>, </a:t>
            </a:r>
            <a:r>
              <a:rPr lang="el-GR" sz="1400" dirty="0">
                <a:solidFill>
                  <a:schemeClr val="tx1">
                    <a:lumMod val="75000"/>
                    <a:lumOff val="25000"/>
                  </a:schemeClr>
                </a:solidFill>
              </a:rPr>
              <a:t>26, </a:t>
            </a:r>
            <a:r>
              <a:rPr lang="en-US" sz="1400" dirty="0">
                <a:solidFill>
                  <a:schemeClr val="tx1">
                    <a:lumMod val="75000"/>
                    <a:lumOff val="25000"/>
                  </a:schemeClr>
                </a:solidFill>
              </a:rPr>
              <a:t>TX </a:t>
            </a:r>
            <a:r>
              <a:rPr lang="el-GR" sz="1400" dirty="0">
                <a:solidFill>
                  <a:schemeClr val="tx1">
                    <a:lumMod val="75000"/>
                    <a:lumOff val="25000"/>
                  </a:schemeClr>
                </a:solidFill>
              </a:rPr>
              <a:t>1116957469</a:t>
            </a:r>
            <a:r>
              <a:rPr lang="en-US" sz="1400" dirty="0">
                <a:solidFill>
                  <a:schemeClr val="tx1">
                    <a:lumMod val="75000"/>
                    <a:lumOff val="25000"/>
                  </a:schemeClr>
                </a:solidFill>
              </a:rPr>
              <a:t>, Iran</a:t>
            </a:r>
          </a:p>
          <a:p>
            <a:r>
              <a:rPr lang="en-US" sz="1400" dirty="0">
                <a:solidFill>
                  <a:schemeClr val="tx1">
                    <a:lumMod val="75000"/>
                    <a:lumOff val="25000"/>
                  </a:schemeClr>
                </a:solidFill>
              </a:rPr>
              <a:t>T: </a:t>
            </a:r>
            <a:r>
              <a:rPr lang="el-GR" sz="1400" dirty="0">
                <a:solidFill>
                  <a:schemeClr val="tx1">
                    <a:lumMod val="75000"/>
                    <a:lumOff val="25000"/>
                  </a:schemeClr>
                </a:solidFill>
              </a:rPr>
              <a:t>009809058196895</a:t>
            </a:r>
            <a:endParaRPr lang="en-US" sz="1400" dirty="0">
              <a:solidFill>
                <a:schemeClr val="tx1">
                  <a:lumMod val="75000"/>
                  <a:lumOff val="25000"/>
                </a:schemeClr>
              </a:solidFill>
            </a:endParaRPr>
          </a:p>
          <a:p>
            <a:endParaRPr lang="el-GR" sz="1400" dirty="0">
              <a:solidFill>
                <a:schemeClr val="tx1">
                  <a:lumMod val="75000"/>
                  <a:lumOff val="25000"/>
                </a:schemeClr>
              </a:solidFill>
            </a:endParaRPr>
          </a:p>
          <a:p>
            <a:pPr lvl="0" eaLnBrk="0" fontAlgn="base" hangingPunct="0">
              <a:spcBef>
                <a:spcPct val="0"/>
              </a:spcBef>
              <a:spcAft>
                <a:spcPct val="0"/>
              </a:spcAft>
            </a:pPr>
            <a:r>
              <a:rPr lang="en-US" sz="1400" dirty="0">
                <a:solidFill>
                  <a:schemeClr val="tx1">
                    <a:lumMod val="75000"/>
                    <a:lumOff val="25000"/>
                  </a:schemeClr>
                </a:solidFill>
                <a:latin typeface="Calibri" pitchFamily="34" charset="0"/>
                <a:ea typeface="Calibri" pitchFamily="34" charset="0"/>
                <a:cs typeface="Times New Roman" pitchFamily="18" charset="0"/>
              </a:rPr>
              <a:t>info@angworks.gr,  </a:t>
            </a:r>
            <a:r>
              <a:rPr lang="en-US" sz="1400" dirty="0">
                <a:solidFill>
                  <a:schemeClr val="tx1">
                    <a:lumMod val="75000"/>
                    <a:lumOff val="25000"/>
                  </a:schemeClr>
                </a:solidFill>
                <a:latin typeface="Calibri" pitchFamily="34" charset="0"/>
                <a:cs typeface="Arial" pitchFamily="34" charset="0"/>
                <a:hlinkClick r:id="rId3"/>
              </a:rPr>
              <a:t>www.angworks.gr</a:t>
            </a:r>
            <a:endParaRPr lang="en-US" sz="1400" dirty="0">
              <a:solidFill>
                <a:schemeClr val="tx1">
                  <a:lumMod val="75000"/>
                  <a:lumOff val="25000"/>
                </a:schemeClr>
              </a:solidFill>
              <a:latin typeface="Calibri" pitchFamily="34" charset="0"/>
              <a:cs typeface="Arial" pitchFamily="34" charset="0"/>
            </a:endParaRPr>
          </a:p>
        </p:txBody>
      </p:sp>
      <p:sp>
        <p:nvSpPr>
          <p:cNvPr id="14" name="TextBox 13"/>
          <p:cNvSpPr txBox="1"/>
          <p:nvPr/>
        </p:nvSpPr>
        <p:spPr>
          <a:xfrm>
            <a:off x="1619672" y="980728"/>
            <a:ext cx="5112568"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Contact Us For Further Information</a:t>
            </a:r>
            <a:endParaRPr lang="el-GR" sz="1600" b="1" dirty="0">
              <a:solidFill>
                <a:srgbClr val="F1550F"/>
              </a:solidFill>
              <a:latin typeface="Roboto Light" pitchFamily="2" charset="0"/>
              <a:ea typeface="Roboto Light"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19672" y="1086411"/>
            <a:ext cx="2448272"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Who We Are</a:t>
            </a:r>
            <a:endParaRPr lang="el-GR" sz="1600" b="1" dirty="0">
              <a:solidFill>
                <a:srgbClr val="F1550F"/>
              </a:solidFill>
              <a:latin typeface="Roboto Light" pitchFamily="2" charset="0"/>
              <a:ea typeface="Roboto Light" pitchFamily="2" charset="0"/>
            </a:endParaRPr>
          </a:p>
        </p:txBody>
      </p:sp>
      <p:sp>
        <p:nvSpPr>
          <p:cNvPr id="5" name="Slide Number Placeholder 4"/>
          <p:cNvSpPr>
            <a:spLocks noGrp="1"/>
          </p:cNvSpPr>
          <p:nvPr>
            <p:ph type="sldNum" sz="quarter" idx="12"/>
          </p:nvPr>
        </p:nvSpPr>
        <p:spPr/>
        <p:txBody>
          <a:bodyPr/>
          <a:lstStyle/>
          <a:p>
            <a:fld id="{150ADABE-78E1-4767-A25B-11A1B33333B5}" type="slidenum">
              <a:rPr lang="el-GR" smtClean="0"/>
              <a:pPr/>
              <a:t>5</a:t>
            </a:fld>
            <a:endParaRPr lang="el-GR" dirty="0"/>
          </a:p>
        </p:txBody>
      </p:sp>
      <p:sp>
        <p:nvSpPr>
          <p:cNvPr id="6" name="TextBox 5"/>
          <p:cNvSpPr txBox="1"/>
          <p:nvPr/>
        </p:nvSpPr>
        <p:spPr>
          <a:xfrm>
            <a:off x="1619672" y="1496973"/>
            <a:ext cx="7056784" cy="4247317"/>
          </a:xfrm>
          <a:prstGeom prst="rect">
            <a:avLst/>
          </a:prstGeom>
          <a:noFill/>
        </p:spPr>
        <p:txBody>
          <a:bodyPr wrap="square" rtlCol="0">
            <a:spAutoFit/>
          </a:bodyPr>
          <a:lstStyle/>
          <a:p>
            <a:pPr algn="just"/>
            <a:r>
              <a:rPr lang="en-US" sz="1500" b="1" dirty="0">
                <a:solidFill>
                  <a:schemeClr val="tx1">
                    <a:lumMod val="85000"/>
                    <a:lumOff val="15000"/>
                  </a:schemeClr>
                </a:solidFill>
                <a:latin typeface="Roboto Light" pitchFamily="2" charset="0"/>
                <a:ea typeface="Roboto Light" pitchFamily="2" charset="0"/>
              </a:rPr>
              <a:t>A&amp;G </a:t>
            </a:r>
            <a:r>
              <a:rPr lang="en-US" sz="1500" dirty="0">
                <a:solidFill>
                  <a:schemeClr val="tx1">
                    <a:lumMod val="85000"/>
                    <a:lumOff val="15000"/>
                  </a:schemeClr>
                </a:solidFill>
                <a:latin typeface="Roboto Light" pitchFamily="2" charset="0"/>
                <a:ea typeface="Roboto Light" pitchFamily="2" charset="0"/>
              </a:rPr>
              <a:t>specializes in a wide array of installation, maintenance, and consulting services related to every application of electrical construction.  Our extensive knowledge in modern electrical &amp; mechanical engineering allows us to deliver effective, integrated solutions to large-scale commercial and industrial projects throughout Greece and beyond. </a:t>
            </a:r>
          </a:p>
          <a:p>
            <a:pPr algn="just"/>
            <a:endParaRPr lang="en-US" sz="1500" dirty="0">
              <a:solidFill>
                <a:schemeClr val="tx1">
                  <a:lumMod val="85000"/>
                  <a:lumOff val="15000"/>
                </a:schemeClr>
              </a:solidFill>
              <a:latin typeface="Roboto Light" pitchFamily="2" charset="0"/>
              <a:ea typeface="Roboto Light" pitchFamily="2" charset="0"/>
            </a:endParaRPr>
          </a:p>
          <a:p>
            <a:pPr algn="just"/>
            <a:r>
              <a:rPr lang="en-US" sz="1500" dirty="0">
                <a:solidFill>
                  <a:schemeClr val="tx1">
                    <a:lumMod val="85000"/>
                    <a:lumOff val="15000"/>
                  </a:schemeClr>
                </a:solidFill>
                <a:latin typeface="Roboto Light" pitchFamily="2" charset="0"/>
                <a:ea typeface="Roboto Light" pitchFamily="2" charset="0"/>
              </a:rPr>
              <a:t>We fully undertake the project design, procurement, and installation of electrical systems, as well as the maintenance thereafter, while bearing in mind the importance of </a:t>
            </a:r>
            <a:r>
              <a:rPr lang="en-US" sz="1500" b="1" dirty="0">
                <a:solidFill>
                  <a:schemeClr val="tx1">
                    <a:lumMod val="85000"/>
                    <a:lumOff val="15000"/>
                  </a:schemeClr>
                </a:solidFill>
                <a:latin typeface="Roboto Light" pitchFamily="2" charset="0"/>
                <a:ea typeface="Roboto Light" pitchFamily="2" charset="0"/>
              </a:rPr>
              <a:t>efficiency </a:t>
            </a:r>
            <a:r>
              <a:rPr lang="en-US" sz="1500" dirty="0">
                <a:solidFill>
                  <a:schemeClr val="tx1">
                    <a:lumMod val="85000"/>
                    <a:lumOff val="15000"/>
                  </a:schemeClr>
                </a:solidFill>
                <a:latin typeface="Roboto Light" pitchFamily="2" charset="0"/>
                <a:ea typeface="Roboto Light" pitchFamily="2" charset="0"/>
              </a:rPr>
              <a:t>and </a:t>
            </a:r>
            <a:r>
              <a:rPr lang="en-US" sz="1500" b="1" dirty="0">
                <a:solidFill>
                  <a:schemeClr val="tx1">
                    <a:lumMod val="85000"/>
                    <a:lumOff val="15000"/>
                  </a:schemeClr>
                </a:solidFill>
                <a:latin typeface="Roboto Light" pitchFamily="2" charset="0"/>
                <a:ea typeface="Roboto Light" pitchFamily="2" charset="0"/>
              </a:rPr>
              <a:t>consistency.</a:t>
            </a:r>
            <a:r>
              <a:rPr lang="en-US" sz="1500" dirty="0">
                <a:solidFill>
                  <a:schemeClr val="tx1">
                    <a:lumMod val="85000"/>
                    <a:lumOff val="15000"/>
                  </a:schemeClr>
                </a:solidFill>
                <a:latin typeface="Roboto Light" pitchFamily="2" charset="0"/>
                <a:ea typeface="Roboto Light" pitchFamily="2" charset="0"/>
              </a:rPr>
              <a:t>  </a:t>
            </a:r>
            <a:endParaRPr lang="el-GR" sz="1500" dirty="0">
              <a:solidFill>
                <a:schemeClr val="tx1">
                  <a:lumMod val="85000"/>
                  <a:lumOff val="15000"/>
                </a:schemeClr>
              </a:solidFill>
              <a:latin typeface="Roboto Light" pitchFamily="2" charset="0"/>
              <a:ea typeface="Roboto Light" pitchFamily="2" charset="0"/>
            </a:endParaRPr>
          </a:p>
          <a:p>
            <a:pPr algn="just"/>
            <a:r>
              <a:rPr lang="en-US" sz="1500" dirty="0">
                <a:solidFill>
                  <a:schemeClr val="tx1">
                    <a:lumMod val="85000"/>
                    <a:lumOff val="15000"/>
                  </a:schemeClr>
                </a:solidFill>
                <a:latin typeface="Roboto Light" pitchFamily="2" charset="0"/>
                <a:ea typeface="Roboto Light" pitchFamily="2" charset="0"/>
              </a:rPr>
              <a:t> </a:t>
            </a:r>
            <a:endParaRPr lang="el-GR" sz="1500" dirty="0">
              <a:solidFill>
                <a:schemeClr val="tx1">
                  <a:lumMod val="85000"/>
                  <a:lumOff val="15000"/>
                </a:schemeClr>
              </a:solidFill>
              <a:latin typeface="Roboto Light" pitchFamily="2" charset="0"/>
              <a:ea typeface="Roboto Light" pitchFamily="2" charset="0"/>
            </a:endParaRPr>
          </a:p>
          <a:p>
            <a:pPr algn="just"/>
            <a:r>
              <a:rPr lang="en-US" sz="1500" dirty="0">
                <a:solidFill>
                  <a:schemeClr val="tx1">
                    <a:lumMod val="85000"/>
                    <a:lumOff val="15000"/>
                  </a:schemeClr>
                </a:solidFill>
                <a:latin typeface="Roboto Light" pitchFamily="2" charset="0"/>
                <a:ea typeface="Roboto Light" pitchFamily="2" charset="0"/>
              </a:rPr>
              <a:t>Since the establishment of </a:t>
            </a:r>
            <a:r>
              <a:rPr lang="en-US" sz="1500" b="1" dirty="0">
                <a:solidFill>
                  <a:schemeClr val="tx1">
                    <a:lumMod val="85000"/>
                    <a:lumOff val="15000"/>
                  </a:schemeClr>
                </a:solidFill>
                <a:latin typeface="Roboto Light" pitchFamily="2" charset="0"/>
                <a:ea typeface="Roboto Light" pitchFamily="2" charset="0"/>
              </a:rPr>
              <a:t>A&amp;G </a:t>
            </a:r>
            <a:r>
              <a:rPr lang="en-US" sz="1500" dirty="0">
                <a:solidFill>
                  <a:schemeClr val="tx1">
                    <a:lumMod val="85000"/>
                    <a:lumOff val="15000"/>
                  </a:schemeClr>
                </a:solidFill>
                <a:latin typeface="Roboto Light" pitchFamily="2" charset="0"/>
                <a:ea typeface="Roboto Light" pitchFamily="2" charset="0"/>
              </a:rPr>
              <a:t>in 2007, the main objective of its founders</a:t>
            </a:r>
            <a:r>
              <a:rPr lang="en-US" sz="1500" i="1" dirty="0">
                <a:solidFill>
                  <a:schemeClr val="tx1">
                    <a:lumMod val="85000"/>
                    <a:lumOff val="15000"/>
                  </a:schemeClr>
                </a:solidFill>
                <a:latin typeface="Roboto Light" pitchFamily="2" charset="0"/>
                <a:ea typeface="Roboto Light" pitchFamily="2" charset="0"/>
              </a:rPr>
              <a:t> </a:t>
            </a:r>
            <a:r>
              <a:rPr lang="en-US" sz="1500" dirty="0">
                <a:solidFill>
                  <a:schemeClr val="tx1">
                    <a:lumMod val="85000"/>
                    <a:lumOff val="15000"/>
                  </a:schemeClr>
                </a:solidFill>
                <a:latin typeface="Roboto Light" pitchFamily="2" charset="0"/>
                <a:ea typeface="Roboto Light" pitchFamily="2" charset="0"/>
              </a:rPr>
              <a:t>was to create a service company in the field of electrical construction, oriented to the </a:t>
            </a:r>
            <a:r>
              <a:rPr lang="en-US" sz="1500" b="1" dirty="0">
                <a:solidFill>
                  <a:schemeClr val="tx1">
                    <a:lumMod val="85000"/>
                    <a:lumOff val="15000"/>
                  </a:schemeClr>
                </a:solidFill>
                <a:latin typeface="Roboto Light" pitchFamily="2" charset="0"/>
                <a:ea typeface="Roboto Light" pitchFamily="2" charset="0"/>
              </a:rPr>
              <a:t>innovation</a:t>
            </a:r>
            <a:r>
              <a:rPr lang="en-US" sz="1500" dirty="0">
                <a:solidFill>
                  <a:schemeClr val="tx1">
                    <a:lumMod val="85000"/>
                    <a:lumOff val="15000"/>
                  </a:schemeClr>
                </a:solidFill>
                <a:latin typeface="Roboto Light" pitchFamily="2" charset="0"/>
                <a:ea typeface="Roboto Light" pitchFamily="2" charset="0"/>
              </a:rPr>
              <a:t> of new technologies and the highest </a:t>
            </a:r>
            <a:r>
              <a:rPr lang="en-US" sz="1500" b="1" dirty="0">
                <a:solidFill>
                  <a:schemeClr val="tx1">
                    <a:lumMod val="85000"/>
                    <a:lumOff val="15000"/>
                  </a:schemeClr>
                </a:solidFill>
                <a:latin typeface="Roboto Light" pitchFamily="2" charset="0"/>
                <a:ea typeface="Roboto Light" pitchFamily="2" charset="0"/>
              </a:rPr>
              <a:t>quality</a:t>
            </a:r>
            <a:r>
              <a:rPr lang="en-US" sz="1500" dirty="0">
                <a:solidFill>
                  <a:schemeClr val="tx1">
                    <a:lumMod val="85000"/>
                    <a:lumOff val="15000"/>
                  </a:schemeClr>
                </a:solidFill>
                <a:latin typeface="Roboto Light" pitchFamily="2" charset="0"/>
                <a:ea typeface="Roboto Light" pitchFamily="2" charset="0"/>
              </a:rPr>
              <a:t> standards.  </a:t>
            </a:r>
            <a:endParaRPr lang="el-GR" sz="1500" dirty="0">
              <a:solidFill>
                <a:schemeClr val="tx1">
                  <a:lumMod val="85000"/>
                  <a:lumOff val="15000"/>
                </a:schemeClr>
              </a:solidFill>
              <a:latin typeface="Roboto Light" pitchFamily="2" charset="0"/>
              <a:ea typeface="Roboto Light" pitchFamily="2" charset="0"/>
            </a:endParaRPr>
          </a:p>
          <a:p>
            <a:pPr algn="just"/>
            <a:r>
              <a:rPr lang="en-US" sz="1500" dirty="0">
                <a:solidFill>
                  <a:schemeClr val="tx1">
                    <a:lumMod val="85000"/>
                    <a:lumOff val="15000"/>
                  </a:schemeClr>
                </a:solidFill>
                <a:latin typeface="Roboto Light" pitchFamily="2" charset="0"/>
                <a:ea typeface="Roboto Light" pitchFamily="2" charset="0"/>
              </a:rPr>
              <a:t> </a:t>
            </a:r>
            <a:endParaRPr lang="el-GR" sz="1500" dirty="0">
              <a:solidFill>
                <a:schemeClr val="tx1">
                  <a:lumMod val="85000"/>
                  <a:lumOff val="15000"/>
                </a:schemeClr>
              </a:solidFill>
              <a:latin typeface="Roboto Light" pitchFamily="2" charset="0"/>
              <a:ea typeface="Roboto Light" pitchFamily="2" charset="0"/>
            </a:endParaRPr>
          </a:p>
          <a:p>
            <a:pPr algn="just"/>
            <a:r>
              <a:rPr lang="en-US" sz="1500" b="1" dirty="0">
                <a:solidFill>
                  <a:schemeClr val="tx1">
                    <a:lumMod val="85000"/>
                    <a:lumOff val="15000"/>
                  </a:schemeClr>
                </a:solidFill>
                <a:latin typeface="Roboto Light" pitchFamily="2" charset="0"/>
                <a:ea typeface="Roboto Light" pitchFamily="2" charset="0"/>
              </a:rPr>
              <a:t>A&amp;G </a:t>
            </a:r>
            <a:r>
              <a:rPr lang="en-US" sz="1500" dirty="0">
                <a:solidFill>
                  <a:schemeClr val="tx1">
                    <a:lumMod val="85000"/>
                    <a:lumOff val="15000"/>
                  </a:schemeClr>
                </a:solidFill>
                <a:latin typeface="Roboto Light" pitchFamily="2" charset="0"/>
                <a:ea typeface="Roboto Light" pitchFamily="2" charset="0"/>
              </a:rPr>
              <a:t>has since developed into one of the leading companies in the industry.  We are widely recognized for our attention to detail, technical expertise, strict adherence to </a:t>
            </a:r>
            <a:r>
              <a:rPr lang="en-US" sz="1500" b="1" dirty="0">
                <a:solidFill>
                  <a:schemeClr val="tx1">
                    <a:lumMod val="85000"/>
                    <a:lumOff val="15000"/>
                  </a:schemeClr>
                </a:solidFill>
                <a:latin typeface="Roboto Light" pitchFamily="2" charset="0"/>
                <a:ea typeface="Roboto Light" pitchFamily="2" charset="0"/>
              </a:rPr>
              <a:t>safety</a:t>
            </a:r>
            <a:r>
              <a:rPr lang="en-US" sz="1500" dirty="0">
                <a:solidFill>
                  <a:schemeClr val="tx1">
                    <a:lumMod val="85000"/>
                    <a:lumOff val="15000"/>
                  </a:schemeClr>
                </a:solidFill>
                <a:latin typeface="Roboto Light" pitchFamily="2" charset="0"/>
                <a:ea typeface="Roboto Light" pitchFamily="2" charset="0"/>
              </a:rPr>
              <a:t> guidelines, and have built a reputation for being one of the most well organized electrical construction firms.</a:t>
            </a:r>
            <a:endParaRPr lang="el-GR" sz="1500" dirty="0">
              <a:solidFill>
                <a:schemeClr val="tx1">
                  <a:lumMod val="85000"/>
                  <a:lumOff val="15000"/>
                </a:schemeClr>
              </a:solidFill>
              <a:latin typeface="Roboto Light" pitchFamily="2" charset="0"/>
              <a:ea typeface="Roboto Light"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srcRect/>
          <a:stretch>
            <a:fillRect/>
          </a:stretch>
        </p:blipFill>
        <p:spPr bwMode="auto">
          <a:xfrm>
            <a:off x="3851920" y="3645023"/>
            <a:ext cx="4680518" cy="2664297"/>
          </a:xfrm>
          <a:prstGeom prst="rect">
            <a:avLst/>
          </a:prstGeom>
          <a:noFill/>
        </p:spPr>
      </p:pic>
      <p:sp>
        <p:nvSpPr>
          <p:cNvPr id="13" name="TextBox 12"/>
          <p:cNvSpPr txBox="1"/>
          <p:nvPr/>
        </p:nvSpPr>
        <p:spPr>
          <a:xfrm>
            <a:off x="1619672" y="1086411"/>
            <a:ext cx="2448272"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Value System</a:t>
            </a:r>
            <a:endParaRPr lang="el-GR" sz="1600" b="1" dirty="0">
              <a:solidFill>
                <a:srgbClr val="F1550F"/>
              </a:solidFill>
              <a:latin typeface="Roboto Light" pitchFamily="2" charset="0"/>
              <a:ea typeface="Roboto Light" pitchFamily="2" charset="0"/>
            </a:endParaRPr>
          </a:p>
        </p:txBody>
      </p:sp>
      <p:sp>
        <p:nvSpPr>
          <p:cNvPr id="5" name="Slide Number Placeholder 4"/>
          <p:cNvSpPr>
            <a:spLocks noGrp="1"/>
          </p:cNvSpPr>
          <p:nvPr>
            <p:ph type="sldNum" sz="quarter" idx="12"/>
          </p:nvPr>
        </p:nvSpPr>
        <p:spPr/>
        <p:txBody>
          <a:bodyPr/>
          <a:lstStyle/>
          <a:p>
            <a:fld id="{150ADABE-78E1-4767-A25B-11A1B33333B5}" type="slidenum">
              <a:rPr lang="el-GR" smtClean="0"/>
              <a:pPr/>
              <a:t>6</a:t>
            </a:fld>
            <a:endParaRPr lang="el-GR" dirty="0"/>
          </a:p>
        </p:txBody>
      </p:sp>
      <p:sp>
        <p:nvSpPr>
          <p:cNvPr id="6" name="TextBox 5"/>
          <p:cNvSpPr txBox="1"/>
          <p:nvPr/>
        </p:nvSpPr>
        <p:spPr>
          <a:xfrm>
            <a:off x="1619672" y="1496973"/>
            <a:ext cx="7056784" cy="2169825"/>
          </a:xfrm>
          <a:prstGeom prst="rect">
            <a:avLst/>
          </a:prstGeom>
          <a:noFill/>
        </p:spPr>
        <p:txBody>
          <a:bodyPr wrap="square" rtlCol="0">
            <a:spAutoFit/>
          </a:bodyPr>
          <a:lstStyle/>
          <a:p>
            <a:pPr algn="just"/>
            <a:r>
              <a:rPr lang="en-US" sz="1500" dirty="0">
                <a:solidFill>
                  <a:schemeClr val="tx1">
                    <a:lumMod val="85000"/>
                    <a:lumOff val="15000"/>
                  </a:schemeClr>
                </a:solidFill>
                <a:latin typeface="Roboto Light" pitchFamily="2" charset="0"/>
                <a:ea typeface="Roboto Light" pitchFamily="2" charset="0"/>
              </a:rPr>
              <a:t>The most significant element of our success can be attributed to the client-centric philosophy, we have adopted deep into our corporate culture.  We approach each project with a fresh perspective and develop solutions aimed at meeting your specific needs. </a:t>
            </a:r>
            <a:endParaRPr lang="el-GR" sz="1500" dirty="0">
              <a:solidFill>
                <a:schemeClr val="tx1">
                  <a:lumMod val="85000"/>
                  <a:lumOff val="15000"/>
                </a:schemeClr>
              </a:solidFill>
              <a:latin typeface="Roboto Light" pitchFamily="2" charset="0"/>
              <a:ea typeface="Roboto Light" pitchFamily="2" charset="0"/>
            </a:endParaRPr>
          </a:p>
          <a:p>
            <a:pPr algn="just"/>
            <a:r>
              <a:rPr lang="en-US" sz="1500" dirty="0">
                <a:solidFill>
                  <a:schemeClr val="tx1">
                    <a:lumMod val="85000"/>
                    <a:lumOff val="15000"/>
                  </a:schemeClr>
                </a:solidFill>
                <a:latin typeface="Roboto Light" pitchFamily="2" charset="0"/>
                <a:ea typeface="Roboto Light" pitchFamily="2" charset="0"/>
              </a:rPr>
              <a:t> </a:t>
            </a:r>
            <a:endParaRPr lang="el-GR" sz="1500" dirty="0">
              <a:solidFill>
                <a:schemeClr val="tx1">
                  <a:lumMod val="85000"/>
                  <a:lumOff val="15000"/>
                </a:schemeClr>
              </a:solidFill>
              <a:latin typeface="Roboto Light" pitchFamily="2" charset="0"/>
              <a:ea typeface="Roboto Light" pitchFamily="2" charset="0"/>
            </a:endParaRPr>
          </a:p>
          <a:p>
            <a:pPr algn="just"/>
            <a:r>
              <a:rPr lang="en-US" sz="1500" dirty="0">
                <a:solidFill>
                  <a:schemeClr val="tx1">
                    <a:lumMod val="85000"/>
                    <a:lumOff val="15000"/>
                  </a:schemeClr>
                </a:solidFill>
                <a:latin typeface="Roboto Light" pitchFamily="2" charset="0"/>
                <a:ea typeface="Roboto Light" pitchFamily="2" charset="0"/>
              </a:rPr>
              <a:t>At </a:t>
            </a:r>
            <a:r>
              <a:rPr lang="en-US" sz="1500" b="1" dirty="0">
                <a:solidFill>
                  <a:schemeClr val="tx1">
                    <a:lumMod val="85000"/>
                    <a:lumOff val="15000"/>
                  </a:schemeClr>
                </a:solidFill>
                <a:latin typeface="Roboto Light" pitchFamily="2" charset="0"/>
                <a:ea typeface="Roboto Light" pitchFamily="2" charset="0"/>
              </a:rPr>
              <a:t>A&amp;G</a:t>
            </a:r>
            <a:r>
              <a:rPr lang="en-US" sz="1500" dirty="0">
                <a:solidFill>
                  <a:schemeClr val="tx1">
                    <a:lumMod val="85000"/>
                    <a:lumOff val="15000"/>
                  </a:schemeClr>
                </a:solidFill>
                <a:latin typeface="Roboto Light" pitchFamily="2" charset="0"/>
                <a:ea typeface="Roboto Light" pitchFamily="2" charset="0"/>
              </a:rPr>
              <a:t> we recognize that </a:t>
            </a:r>
            <a:r>
              <a:rPr lang="en-US" sz="1500" b="1" dirty="0">
                <a:solidFill>
                  <a:schemeClr val="tx1">
                    <a:lumMod val="85000"/>
                    <a:lumOff val="15000"/>
                  </a:schemeClr>
                </a:solidFill>
                <a:latin typeface="Roboto Light" pitchFamily="2" charset="0"/>
                <a:ea typeface="Roboto Light" pitchFamily="2" charset="0"/>
              </a:rPr>
              <a:t>integrity</a:t>
            </a:r>
            <a:r>
              <a:rPr lang="en-US" sz="1500" dirty="0">
                <a:solidFill>
                  <a:schemeClr val="tx1">
                    <a:lumMod val="85000"/>
                    <a:lumOff val="15000"/>
                  </a:schemeClr>
                </a:solidFill>
                <a:latin typeface="Roboto Light" pitchFamily="2" charset="0"/>
                <a:ea typeface="Roboto Light" pitchFamily="2" charset="0"/>
              </a:rPr>
              <a:t> is a vital factor of success in a B2B environment.  We consider our clients actual partners, who join forces with us to achieve common objectives.  For this reason, </a:t>
            </a:r>
            <a:r>
              <a:rPr lang="en-US" sz="1500" b="1" dirty="0">
                <a:solidFill>
                  <a:schemeClr val="tx1">
                    <a:lumMod val="85000"/>
                    <a:lumOff val="15000"/>
                  </a:schemeClr>
                </a:solidFill>
                <a:latin typeface="Roboto Light" pitchFamily="2" charset="0"/>
                <a:ea typeface="Roboto Light" pitchFamily="2" charset="0"/>
              </a:rPr>
              <a:t>client service </a:t>
            </a:r>
            <a:r>
              <a:rPr lang="en-US" sz="1500" dirty="0">
                <a:solidFill>
                  <a:schemeClr val="tx1">
                    <a:lumMod val="85000"/>
                    <a:lumOff val="15000"/>
                  </a:schemeClr>
                </a:solidFill>
                <a:latin typeface="Roboto Light" pitchFamily="2" charset="0"/>
                <a:ea typeface="Roboto Light" pitchFamily="2" charset="0"/>
              </a:rPr>
              <a:t>is placed at the core of our value system.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19672" y="1086411"/>
            <a:ext cx="3096344"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The A&amp;G Team</a:t>
            </a:r>
            <a:endParaRPr lang="el-GR" sz="1600" b="1" dirty="0">
              <a:solidFill>
                <a:srgbClr val="F1550F"/>
              </a:solidFill>
              <a:latin typeface="Roboto Light" pitchFamily="2" charset="0"/>
              <a:ea typeface="Roboto Light" pitchFamily="2" charset="0"/>
            </a:endParaRPr>
          </a:p>
        </p:txBody>
      </p:sp>
      <p:sp>
        <p:nvSpPr>
          <p:cNvPr id="5" name="Slide Number Placeholder 4"/>
          <p:cNvSpPr>
            <a:spLocks noGrp="1"/>
          </p:cNvSpPr>
          <p:nvPr>
            <p:ph type="sldNum" sz="quarter" idx="12"/>
          </p:nvPr>
        </p:nvSpPr>
        <p:spPr/>
        <p:txBody>
          <a:bodyPr/>
          <a:lstStyle/>
          <a:p>
            <a:fld id="{150ADABE-78E1-4767-A25B-11A1B33333B5}" type="slidenum">
              <a:rPr lang="el-GR" smtClean="0"/>
              <a:pPr/>
              <a:t>7</a:t>
            </a:fld>
            <a:endParaRPr lang="el-GR" dirty="0"/>
          </a:p>
        </p:txBody>
      </p:sp>
      <p:sp>
        <p:nvSpPr>
          <p:cNvPr id="6" name="TextBox 5"/>
          <p:cNvSpPr txBox="1"/>
          <p:nvPr/>
        </p:nvSpPr>
        <p:spPr>
          <a:xfrm>
            <a:off x="1619672" y="1496973"/>
            <a:ext cx="6984776" cy="4016484"/>
          </a:xfrm>
          <a:prstGeom prst="rect">
            <a:avLst/>
          </a:prstGeom>
          <a:noFill/>
        </p:spPr>
        <p:txBody>
          <a:bodyPr wrap="square" rtlCol="0">
            <a:spAutoFit/>
          </a:bodyPr>
          <a:lstStyle/>
          <a:p>
            <a:pPr algn="just"/>
            <a:r>
              <a:rPr lang="en-US" sz="1500" dirty="0">
                <a:solidFill>
                  <a:schemeClr val="tx1">
                    <a:lumMod val="85000"/>
                    <a:lumOff val="15000"/>
                  </a:schemeClr>
                </a:solidFill>
                <a:latin typeface="Roboto Light" pitchFamily="2" charset="0"/>
                <a:ea typeface="Roboto Light" pitchFamily="2" charset="0"/>
              </a:rPr>
              <a:t>The </a:t>
            </a:r>
            <a:r>
              <a:rPr lang="en-US" sz="1500" b="1" dirty="0">
                <a:solidFill>
                  <a:schemeClr val="tx1">
                    <a:lumMod val="85000"/>
                    <a:lumOff val="15000"/>
                  </a:schemeClr>
                </a:solidFill>
                <a:latin typeface="Roboto Light" pitchFamily="2" charset="0"/>
                <a:ea typeface="Roboto Light" pitchFamily="2" charset="0"/>
              </a:rPr>
              <a:t>A&amp;G </a:t>
            </a:r>
            <a:r>
              <a:rPr lang="en-US" sz="1500" dirty="0">
                <a:solidFill>
                  <a:schemeClr val="tx1">
                    <a:lumMod val="85000"/>
                    <a:lumOff val="15000"/>
                  </a:schemeClr>
                </a:solidFill>
                <a:latin typeface="Roboto Light" pitchFamily="2" charset="0"/>
                <a:ea typeface="Roboto Light" pitchFamily="2" charset="0"/>
              </a:rPr>
              <a:t>executive management team, whose collective experience spans across 20+ years in the fields of Electrical Engineering, Mechanical Construction, Project Development, and Energy Technologies, operates in our headquarters in Athens &amp; London, along with our Procurement, Economics, Research &amp; Development, Logistics, and Marketing departments, which provide support to a large team of qualified on-site technicians.</a:t>
            </a:r>
            <a:endParaRPr lang="el-GR" sz="1500" dirty="0">
              <a:solidFill>
                <a:schemeClr val="tx1">
                  <a:lumMod val="85000"/>
                  <a:lumOff val="15000"/>
                </a:schemeClr>
              </a:solidFill>
              <a:latin typeface="Roboto Light" pitchFamily="2" charset="0"/>
              <a:ea typeface="Roboto Light" pitchFamily="2" charset="0"/>
            </a:endParaRPr>
          </a:p>
          <a:p>
            <a:pPr algn="just"/>
            <a:r>
              <a:rPr lang="en-US" sz="1500" dirty="0">
                <a:solidFill>
                  <a:schemeClr val="tx1">
                    <a:lumMod val="85000"/>
                    <a:lumOff val="15000"/>
                  </a:schemeClr>
                </a:solidFill>
                <a:latin typeface="Roboto Light" pitchFamily="2" charset="0"/>
                <a:ea typeface="Roboto Light" pitchFamily="2" charset="0"/>
              </a:rPr>
              <a:t> </a:t>
            </a:r>
            <a:endParaRPr lang="el-GR" sz="1500" dirty="0">
              <a:solidFill>
                <a:schemeClr val="tx1">
                  <a:lumMod val="85000"/>
                  <a:lumOff val="15000"/>
                </a:schemeClr>
              </a:solidFill>
              <a:latin typeface="Roboto Light" pitchFamily="2" charset="0"/>
              <a:ea typeface="Roboto Light" pitchFamily="2" charset="0"/>
            </a:endParaRPr>
          </a:p>
          <a:p>
            <a:pPr algn="just"/>
            <a:r>
              <a:rPr lang="en-US" sz="1500" dirty="0">
                <a:solidFill>
                  <a:schemeClr val="tx1">
                    <a:lumMod val="85000"/>
                    <a:lumOff val="15000"/>
                  </a:schemeClr>
                </a:solidFill>
                <a:latin typeface="Roboto Light" pitchFamily="2" charset="0"/>
                <a:ea typeface="Roboto Light" pitchFamily="2" charset="0"/>
              </a:rPr>
              <a:t>One of the most distinguishing characteristics of our construction teams is their high level of technical expertise and their continuous thirst for development.  We have instilled a ‘lifelong learning’ mentality in our corporate culture, which entails ongoing training, monthly seminars, and participation in exhibitions &amp; conferences. </a:t>
            </a:r>
            <a:endParaRPr lang="el-GR" sz="1500" dirty="0">
              <a:solidFill>
                <a:schemeClr val="tx1">
                  <a:lumMod val="85000"/>
                  <a:lumOff val="15000"/>
                </a:schemeClr>
              </a:solidFill>
              <a:latin typeface="Roboto Light" pitchFamily="2" charset="0"/>
              <a:ea typeface="Roboto Light" pitchFamily="2" charset="0"/>
            </a:endParaRPr>
          </a:p>
          <a:p>
            <a:pPr algn="just"/>
            <a:r>
              <a:rPr lang="en-US" sz="1500" dirty="0">
                <a:solidFill>
                  <a:schemeClr val="tx1">
                    <a:lumMod val="85000"/>
                    <a:lumOff val="15000"/>
                  </a:schemeClr>
                </a:solidFill>
                <a:latin typeface="Roboto Light" pitchFamily="2" charset="0"/>
                <a:ea typeface="Roboto Light" pitchFamily="2" charset="0"/>
              </a:rPr>
              <a:t> </a:t>
            </a:r>
            <a:endParaRPr lang="el-GR" sz="1500" dirty="0">
              <a:solidFill>
                <a:schemeClr val="tx1">
                  <a:lumMod val="85000"/>
                  <a:lumOff val="15000"/>
                </a:schemeClr>
              </a:solidFill>
              <a:latin typeface="Roboto Light" pitchFamily="2" charset="0"/>
              <a:ea typeface="Roboto Light" pitchFamily="2" charset="0"/>
            </a:endParaRPr>
          </a:p>
          <a:p>
            <a:pPr algn="just"/>
            <a:r>
              <a:rPr lang="en-US" sz="1500" dirty="0">
                <a:solidFill>
                  <a:schemeClr val="tx1">
                    <a:lumMod val="85000"/>
                    <a:lumOff val="15000"/>
                  </a:schemeClr>
                </a:solidFill>
                <a:latin typeface="Roboto Light" pitchFamily="2" charset="0"/>
                <a:ea typeface="Roboto Light" pitchFamily="2" charset="0"/>
              </a:rPr>
              <a:t>As a result, every project undertaken by</a:t>
            </a:r>
            <a:r>
              <a:rPr lang="en-US" sz="1500" b="1" dirty="0">
                <a:solidFill>
                  <a:schemeClr val="tx1">
                    <a:lumMod val="85000"/>
                    <a:lumOff val="15000"/>
                  </a:schemeClr>
                </a:solidFill>
                <a:latin typeface="Roboto Light" pitchFamily="2" charset="0"/>
                <a:ea typeface="Roboto Light" pitchFamily="2" charset="0"/>
              </a:rPr>
              <a:t> A&amp;G </a:t>
            </a:r>
            <a:r>
              <a:rPr lang="en-US" sz="1500" dirty="0">
                <a:solidFill>
                  <a:schemeClr val="tx1">
                    <a:lumMod val="85000"/>
                    <a:lumOff val="15000"/>
                  </a:schemeClr>
                </a:solidFill>
                <a:latin typeface="Roboto Light" pitchFamily="2" charset="0"/>
                <a:ea typeface="Roboto Light" pitchFamily="2" charset="0"/>
              </a:rPr>
              <a:t>is constructed by a strong team, which possesses the necessary technical know-how &amp; strategy needed to achieve optimal results.  Even in the most remote areas of Greece, we can commit to any large-scale commercial or industrial application.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51520" y="2132856"/>
            <a:ext cx="8568952" cy="42484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Slide Number Placeholder 4"/>
          <p:cNvSpPr>
            <a:spLocks noGrp="1"/>
          </p:cNvSpPr>
          <p:nvPr>
            <p:ph type="sldNum" sz="quarter" idx="12"/>
          </p:nvPr>
        </p:nvSpPr>
        <p:spPr/>
        <p:txBody>
          <a:bodyPr/>
          <a:lstStyle/>
          <a:p>
            <a:fld id="{150ADABE-78E1-4767-A25B-11A1B33333B5}" type="slidenum">
              <a:rPr lang="el-GR" smtClean="0"/>
              <a:pPr/>
              <a:t>8</a:t>
            </a:fld>
            <a:endParaRPr lang="el-GR" dirty="0"/>
          </a:p>
        </p:txBody>
      </p:sp>
      <p:sp>
        <p:nvSpPr>
          <p:cNvPr id="31" name="TextBox 30"/>
          <p:cNvSpPr txBox="1"/>
          <p:nvPr/>
        </p:nvSpPr>
        <p:spPr>
          <a:xfrm>
            <a:off x="1619672" y="1496973"/>
            <a:ext cx="7056784" cy="553998"/>
          </a:xfrm>
          <a:prstGeom prst="rect">
            <a:avLst/>
          </a:prstGeom>
          <a:noFill/>
        </p:spPr>
        <p:txBody>
          <a:bodyPr wrap="square" rtlCol="0">
            <a:spAutoFit/>
          </a:bodyPr>
          <a:lstStyle/>
          <a:p>
            <a:pPr algn="just"/>
            <a:r>
              <a:rPr lang="en-US" sz="1500" dirty="0">
                <a:solidFill>
                  <a:schemeClr val="tx1">
                    <a:lumMod val="85000"/>
                    <a:lumOff val="15000"/>
                  </a:schemeClr>
                </a:solidFill>
                <a:latin typeface="Roboto Light" pitchFamily="2" charset="0"/>
                <a:ea typeface="Roboto Light" pitchFamily="2" charset="0"/>
              </a:rPr>
              <a:t>Our clients recognize the </a:t>
            </a:r>
            <a:r>
              <a:rPr lang="en-US" sz="1500" b="1" dirty="0">
                <a:solidFill>
                  <a:schemeClr val="tx1">
                    <a:lumMod val="85000"/>
                    <a:lumOff val="15000"/>
                  </a:schemeClr>
                </a:solidFill>
                <a:latin typeface="Roboto Light" pitchFamily="2" charset="0"/>
                <a:ea typeface="Roboto Light" pitchFamily="2" charset="0"/>
              </a:rPr>
              <a:t>unique organizational structure </a:t>
            </a:r>
            <a:r>
              <a:rPr lang="en-US" sz="1500" dirty="0">
                <a:solidFill>
                  <a:schemeClr val="tx1">
                    <a:lumMod val="85000"/>
                    <a:lumOff val="15000"/>
                  </a:schemeClr>
                </a:solidFill>
                <a:latin typeface="Roboto Light" pitchFamily="2" charset="0"/>
                <a:ea typeface="Roboto Light" pitchFamily="2" charset="0"/>
              </a:rPr>
              <a:t>we employ, in order to guarantee that the construction process runs smoothly and in a timely manner:</a:t>
            </a:r>
          </a:p>
        </p:txBody>
      </p:sp>
      <p:sp>
        <p:nvSpPr>
          <p:cNvPr id="32" name="TextBox 31"/>
          <p:cNvSpPr txBox="1"/>
          <p:nvPr/>
        </p:nvSpPr>
        <p:spPr>
          <a:xfrm>
            <a:off x="1619672" y="1086411"/>
            <a:ext cx="3096344" cy="338554"/>
          </a:xfrm>
          <a:prstGeom prst="rect">
            <a:avLst/>
          </a:prstGeom>
          <a:noFill/>
        </p:spPr>
        <p:txBody>
          <a:bodyPr wrap="square" rtlCol="0">
            <a:spAutoFit/>
          </a:bodyPr>
          <a:lstStyle/>
          <a:p>
            <a:r>
              <a:rPr lang="en-US" sz="1600" b="1" dirty="0">
                <a:solidFill>
                  <a:srgbClr val="F1550F"/>
                </a:solidFill>
                <a:latin typeface="Roboto Light" pitchFamily="2" charset="0"/>
                <a:ea typeface="Roboto Light" pitchFamily="2" charset="0"/>
              </a:rPr>
              <a:t>Organizational Structure</a:t>
            </a:r>
            <a:endParaRPr lang="el-GR" sz="1600" b="1" dirty="0">
              <a:solidFill>
                <a:srgbClr val="F1550F"/>
              </a:solidFill>
              <a:latin typeface="Roboto Light" pitchFamily="2" charset="0"/>
              <a:ea typeface="Roboto Light" pitchFamily="2" charset="0"/>
            </a:endParaRPr>
          </a:p>
        </p:txBody>
      </p:sp>
      <p:grpSp>
        <p:nvGrpSpPr>
          <p:cNvPr id="33" name="Group 32"/>
          <p:cNvGrpSpPr/>
          <p:nvPr/>
        </p:nvGrpSpPr>
        <p:grpSpPr>
          <a:xfrm>
            <a:off x="467544" y="2276872"/>
            <a:ext cx="8280920" cy="3864315"/>
            <a:chOff x="35496" y="980728"/>
            <a:chExt cx="9567060" cy="4464496"/>
          </a:xfrm>
        </p:grpSpPr>
        <p:sp>
          <p:nvSpPr>
            <p:cNvPr id="34" name="Rounded Rectangle 33"/>
            <p:cNvSpPr/>
            <p:nvPr/>
          </p:nvSpPr>
          <p:spPr>
            <a:xfrm>
              <a:off x="395536" y="3429000"/>
              <a:ext cx="2952328" cy="79208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35" name="Straight Arrow Connector 34"/>
            <p:cNvCxnSpPr/>
            <p:nvPr/>
          </p:nvCxnSpPr>
          <p:spPr>
            <a:xfrm>
              <a:off x="2843808" y="1844824"/>
              <a:ext cx="0" cy="288032"/>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395536" y="2204864"/>
              <a:ext cx="2952328" cy="792088"/>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37" name="Picture 3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2000"/>
                      </a14:imgEffect>
                    </a14:imgLayer>
                  </a14:imgProps>
                </a:ext>
              </a:extLst>
            </a:blip>
            <a:stretch>
              <a:fillRect/>
            </a:stretch>
          </p:blipFill>
          <p:spPr>
            <a:xfrm>
              <a:off x="2483768" y="3568751"/>
              <a:ext cx="648072" cy="580329"/>
            </a:xfrm>
            <a:prstGeom prst="rect">
              <a:avLst/>
            </a:prstGeom>
          </p:spPr>
        </p:pic>
        <p:sp>
          <p:nvSpPr>
            <p:cNvPr id="38" name="TextBox 37"/>
            <p:cNvSpPr txBox="1"/>
            <p:nvPr/>
          </p:nvSpPr>
          <p:spPr>
            <a:xfrm>
              <a:off x="467544" y="2228606"/>
              <a:ext cx="1944216" cy="746715"/>
            </a:xfrm>
            <a:prstGeom prst="rect">
              <a:avLst/>
            </a:prstGeom>
            <a:noFill/>
          </p:spPr>
          <p:txBody>
            <a:bodyPr wrap="square" rtlCol="0">
              <a:spAutoFit/>
            </a:bodyPr>
            <a:lstStyle/>
            <a:p>
              <a:pPr algn="r"/>
              <a:r>
                <a:rPr lang="en-US" b="1" dirty="0">
                  <a:solidFill>
                    <a:schemeClr val="tx1">
                      <a:lumMod val="75000"/>
                      <a:lumOff val="25000"/>
                    </a:schemeClr>
                  </a:solidFill>
                </a:rPr>
                <a:t>Project Manager</a:t>
              </a:r>
            </a:p>
          </p:txBody>
        </p:sp>
        <p:grpSp>
          <p:nvGrpSpPr>
            <p:cNvPr id="39" name="Group 22"/>
            <p:cNvGrpSpPr/>
            <p:nvPr/>
          </p:nvGrpSpPr>
          <p:grpSpPr>
            <a:xfrm>
              <a:off x="35496" y="980728"/>
              <a:ext cx="3312368" cy="792088"/>
              <a:chOff x="755576" y="476672"/>
              <a:chExt cx="3312368" cy="792088"/>
            </a:xfrm>
          </p:grpSpPr>
          <p:sp>
            <p:nvSpPr>
              <p:cNvPr id="52" name="Rounded Rectangle 51"/>
              <p:cNvSpPr/>
              <p:nvPr/>
            </p:nvSpPr>
            <p:spPr>
              <a:xfrm>
                <a:off x="755576" y="476672"/>
                <a:ext cx="3312368" cy="792088"/>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3" name="Picture 5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3131840" y="476672"/>
                <a:ext cx="792088" cy="792088"/>
              </a:xfrm>
              <a:prstGeom prst="rect">
                <a:avLst/>
              </a:prstGeom>
            </p:spPr>
          </p:pic>
          <p:sp>
            <p:nvSpPr>
              <p:cNvPr id="54" name="TextBox 53"/>
              <p:cNvSpPr txBox="1"/>
              <p:nvPr/>
            </p:nvSpPr>
            <p:spPr>
              <a:xfrm>
                <a:off x="755576" y="495876"/>
                <a:ext cx="2376264" cy="646331"/>
              </a:xfrm>
              <a:prstGeom prst="rect">
                <a:avLst/>
              </a:prstGeom>
              <a:noFill/>
            </p:spPr>
            <p:txBody>
              <a:bodyPr wrap="square" rtlCol="0">
                <a:spAutoFit/>
              </a:bodyPr>
              <a:lstStyle/>
              <a:p>
                <a:pPr algn="r"/>
                <a:r>
                  <a:rPr lang="en-US" b="1" dirty="0">
                    <a:solidFill>
                      <a:schemeClr val="bg1"/>
                    </a:solidFill>
                  </a:rPr>
                  <a:t>A&amp;G Executive Management Team</a:t>
                </a:r>
              </a:p>
            </p:txBody>
          </p:sp>
        </p:grpSp>
        <p:pic>
          <p:nvPicPr>
            <p:cNvPr id="40" name="Picture 39"/>
            <p:cNvPicPr>
              <a:picLocks noChangeAspect="1"/>
            </p:cNvPicPr>
            <p:nvPr/>
          </p:nvPicPr>
          <p:blipFill>
            <a:blip r:embed="rId6" cstate="print"/>
            <a:stretch>
              <a:fillRect/>
            </a:stretch>
          </p:blipFill>
          <p:spPr>
            <a:xfrm>
              <a:off x="2627784" y="2348880"/>
              <a:ext cx="504056" cy="504056"/>
            </a:xfrm>
            <a:prstGeom prst="rect">
              <a:avLst/>
            </a:prstGeom>
          </p:spPr>
        </p:pic>
        <p:grpSp>
          <p:nvGrpSpPr>
            <p:cNvPr id="41" name="Group 25"/>
            <p:cNvGrpSpPr/>
            <p:nvPr/>
          </p:nvGrpSpPr>
          <p:grpSpPr>
            <a:xfrm>
              <a:off x="323528" y="4653136"/>
              <a:ext cx="3024336" cy="792088"/>
              <a:chOff x="1043608" y="4365104"/>
              <a:chExt cx="3024336" cy="792088"/>
            </a:xfrm>
          </p:grpSpPr>
          <p:sp>
            <p:nvSpPr>
              <p:cNvPr id="49" name="Rounded Rectangle 48"/>
              <p:cNvSpPr/>
              <p:nvPr/>
            </p:nvSpPr>
            <p:spPr>
              <a:xfrm>
                <a:off x="1115616" y="4365104"/>
                <a:ext cx="2952328" cy="7920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lumMod val="75000"/>
                      <a:lumOff val="25000"/>
                    </a:schemeClr>
                  </a:solidFill>
                </a:endParaRPr>
              </a:p>
            </p:txBody>
          </p:sp>
          <p:pic>
            <p:nvPicPr>
              <p:cNvPr id="50" name="Picture 49"/>
              <p:cNvPicPr>
                <a:picLocks noChangeAspect="1"/>
              </p:cNvPicPr>
              <p:nvPr/>
            </p:nvPicPr>
            <p:blipFill>
              <a:blip r:embed="rId7" cstate="print"/>
              <a:stretch>
                <a:fillRect/>
              </a:stretch>
            </p:blipFill>
            <p:spPr>
              <a:xfrm>
                <a:off x="3275856" y="4509120"/>
                <a:ext cx="576064" cy="504056"/>
              </a:xfrm>
              <a:prstGeom prst="rect">
                <a:avLst/>
              </a:prstGeom>
            </p:spPr>
          </p:pic>
          <p:sp>
            <p:nvSpPr>
              <p:cNvPr id="51" name="TextBox 50"/>
              <p:cNvSpPr txBox="1"/>
              <p:nvPr/>
            </p:nvSpPr>
            <p:spPr>
              <a:xfrm>
                <a:off x="1043608" y="4436328"/>
                <a:ext cx="2088232" cy="646331"/>
              </a:xfrm>
              <a:prstGeom prst="rect">
                <a:avLst/>
              </a:prstGeom>
              <a:noFill/>
            </p:spPr>
            <p:txBody>
              <a:bodyPr wrap="square" rtlCol="0">
                <a:spAutoFit/>
              </a:bodyPr>
              <a:lstStyle/>
              <a:p>
                <a:pPr algn="r"/>
                <a:r>
                  <a:rPr lang="en-US" b="1" dirty="0">
                    <a:solidFill>
                      <a:schemeClr val="tx1">
                        <a:lumMod val="75000"/>
                        <a:lumOff val="25000"/>
                      </a:schemeClr>
                    </a:solidFill>
                  </a:rPr>
                  <a:t>Licensed Technicians</a:t>
                </a:r>
              </a:p>
            </p:txBody>
          </p:sp>
        </p:grpSp>
        <p:cxnSp>
          <p:nvCxnSpPr>
            <p:cNvPr id="42" name="Straight Arrow Connector 41"/>
            <p:cNvCxnSpPr/>
            <p:nvPr/>
          </p:nvCxnSpPr>
          <p:spPr>
            <a:xfrm>
              <a:off x="2843808" y="3068960"/>
              <a:ext cx="0" cy="288032"/>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843808" y="4293096"/>
              <a:ext cx="0" cy="288032"/>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427943" y="2145414"/>
              <a:ext cx="6174612" cy="853389"/>
            </a:xfrm>
            <a:prstGeom prst="rect">
              <a:avLst/>
            </a:prstGeom>
            <a:noFill/>
          </p:spPr>
          <p:txBody>
            <a:bodyPr wrap="square" rtlCol="0">
              <a:spAutoFit/>
            </a:bodyPr>
            <a:lstStyle/>
            <a:p>
              <a:pPr algn="just"/>
              <a:r>
                <a:rPr lang="en-US" sz="1400" b="1" dirty="0">
                  <a:solidFill>
                    <a:srgbClr val="404040"/>
                  </a:solidFill>
                </a:rPr>
                <a:t>We Speak Your Language </a:t>
              </a:r>
              <a:r>
                <a:rPr lang="el-GR" sz="1400" dirty="0">
                  <a:solidFill>
                    <a:srgbClr val="404040"/>
                  </a:solidFill>
                </a:rPr>
                <a:t>-</a:t>
              </a:r>
              <a:r>
                <a:rPr lang="en-US" sz="1400" dirty="0">
                  <a:solidFill>
                    <a:srgbClr val="404040"/>
                  </a:solidFill>
                </a:rPr>
                <a:t> </a:t>
              </a:r>
              <a:r>
                <a:rPr lang="en-US" sz="1400" b="1" dirty="0">
                  <a:solidFill>
                    <a:srgbClr val="404040"/>
                  </a:solidFill>
                </a:rPr>
                <a:t>A&amp;G </a:t>
              </a:r>
              <a:r>
                <a:rPr lang="en-US" sz="1400" dirty="0">
                  <a:solidFill>
                    <a:srgbClr val="404040"/>
                  </a:solidFill>
                </a:rPr>
                <a:t>is the only company in the industry which designates a full-time Engineer to every project, in order to share insight and work directly with all of the contracting parties.</a:t>
              </a:r>
            </a:p>
          </p:txBody>
        </p:sp>
        <p:sp>
          <p:nvSpPr>
            <p:cNvPr id="45" name="TextBox 44"/>
            <p:cNvSpPr txBox="1"/>
            <p:nvPr/>
          </p:nvSpPr>
          <p:spPr>
            <a:xfrm>
              <a:off x="3427944" y="3393291"/>
              <a:ext cx="6174612" cy="1102293"/>
            </a:xfrm>
            <a:prstGeom prst="rect">
              <a:avLst/>
            </a:prstGeom>
            <a:noFill/>
          </p:spPr>
          <p:txBody>
            <a:bodyPr wrap="square" rtlCol="0">
              <a:spAutoFit/>
            </a:bodyPr>
            <a:lstStyle/>
            <a:p>
              <a:pPr algn="just"/>
              <a:r>
                <a:rPr lang="en-US" sz="1400" b="1" dirty="0">
                  <a:solidFill>
                    <a:srgbClr val="404040"/>
                  </a:solidFill>
                </a:rPr>
                <a:t>Ensuring Quality at Every Phase of Construction </a:t>
              </a:r>
              <a:r>
                <a:rPr lang="el-GR" sz="1400" dirty="0">
                  <a:solidFill>
                    <a:srgbClr val="404040"/>
                  </a:solidFill>
                </a:rPr>
                <a:t>-</a:t>
              </a:r>
              <a:r>
                <a:rPr lang="en-US" sz="1400" dirty="0">
                  <a:solidFill>
                    <a:srgbClr val="404040"/>
                  </a:solidFill>
                </a:rPr>
                <a:t> Each project is coordinated by an experienced Construction Foreman, who is on-site to oversee all operations and manage the technical crew on a daily basis.</a:t>
              </a:r>
            </a:p>
          </p:txBody>
        </p:sp>
        <p:sp>
          <p:nvSpPr>
            <p:cNvPr id="46" name="TextBox 45"/>
            <p:cNvSpPr txBox="1"/>
            <p:nvPr/>
          </p:nvSpPr>
          <p:spPr>
            <a:xfrm>
              <a:off x="467544" y="3476483"/>
              <a:ext cx="1944216" cy="746715"/>
            </a:xfrm>
            <a:prstGeom prst="rect">
              <a:avLst/>
            </a:prstGeom>
            <a:noFill/>
          </p:spPr>
          <p:txBody>
            <a:bodyPr wrap="square" rtlCol="0">
              <a:spAutoFit/>
            </a:bodyPr>
            <a:lstStyle/>
            <a:p>
              <a:pPr algn="r"/>
              <a:r>
                <a:rPr lang="en-US" b="1" dirty="0">
                  <a:solidFill>
                    <a:schemeClr val="tx1">
                      <a:lumMod val="75000"/>
                      <a:lumOff val="25000"/>
                    </a:schemeClr>
                  </a:solidFill>
                </a:rPr>
                <a:t>Construction Foreman</a:t>
              </a:r>
              <a:endParaRPr lang="en-US" sz="1600" b="1" dirty="0">
                <a:solidFill>
                  <a:schemeClr val="tx1">
                    <a:lumMod val="75000"/>
                    <a:lumOff val="25000"/>
                  </a:schemeClr>
                </a:solidFill>
              </a:endParaRPr>
            </a:p>
          </p:txBody>
        </p:sp>
        <p:sp>
          <p:nvSpPr>
            <p:cNvPr id="47" name="TextBox 46"/>
            <p:cNvSpPr txBox="1"/>
            <p:nvPr/>
          </p:nvSpPr>
          <p:spPr>
            <a:xfrm>
              <a:off x="3419871" y="980728"/>
              <a:ext cx="6174612" cy="853389"/>
            </a:xfrm>
            <a:prstGeom prst="rect">
              <a:avLst/>
            </a:prstGeom>
            <a:noFill/>
          </p:spPr>
          <p:txBody>
            <a:bodyPr wrap="square" rtlCol="0">
              <a:spAutoFit/>
            </a:bodyPr>
            <a:lstStyle/>
            <a:p>
              <a:pPr algn="just"/>
              <a:r>
                <a:rPr lang="en-US" sz="1400" b="1" dirty="0">
                  <a:solidFill>
                    <a:srgbClr val="404040"/>
                  </a:solidFill>
                </a:rPr>
                <a:t>Strategic Planning </a:t>
              </a:r>
              <a:r>
                <a:rPr lang="el-GR" sz="1400" dirty="0">
                  <a:solidFill>
                    <a:srgbClr val="404040"/>
                  </a:solidFill>
                </a:rPr>
                <a:t>-</a:t>
              </a:r>
              <a:r>
                <a:rPr lang="en-US" sz="1400" dirty="0">
                  <a:solidFill>
                    <a:srgbClr val="404040"/>
                  </a:solidFill>
                </a:rPr>
                <a:t> Our Executive Management Team assesses the needs of our customers, assigns the construction team fit for the project, and oversees its success from start to finish.</a:t>
              </a:r>
            </a:p>
          </p:txBody>
        </p:sp>
        <p:sp>
          <p:nvSpPr>
            <p:cNvPr id="48" name="TextBox 47"/>
            <p:cNvSpPr txBox="1"/>
            <p:nvPr/>
          </p:nvSpPr>
          <p:spPr>
            <a:xfrm>
              <a:off x="3419871" y="4724360"/>
              <a:ext cx="6174612" cy="604483"/>
            </a:xfrm>
            <a:prstGeom prst="rect">
              <a:avLst/>
            </a:prstGeom>
            <a:noFill/>
          </p:spPr>
          <p:txBody>
            <a:bodyPr wrap="square" rtlCol="0">
              <a:spAutoFit/>
            </a:bodyPr>
            <a:lstStyle/>
            <a:p>
              <a:pPr algn="just"/>
              <a:r>
                <a:rPr lang="en-US" sz="1400" b="1" dirty="0">
                  <a:solidFill>
                    <a:srgbClr val="404040"/>
                  </a:solidFill>
                </a:rPr>
                <a:t>Skilled Manpower </a:t>
              </a:r>
              <a:r>
                <a:rPr lang="el-GR" sz="1400" dirty="0">
                  <a:solidFill>
                    <a:srgbClr val="404040"/>
                  </a:solidFill>
                </a:rPr>
                <a:t>-</a:t>
              </a:r>
              <a:r>
                <a:rPr lang="en-US" sz="1400" dirty="0">
                  <a:solidFill>
                    <a:srgbClr val="404040"/>
                  </a:solidFill>
                </a:rPr>
                <a:t> Our company is comprised of a large number of technicians, who specialize in various electromechanical fields.  </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p:txBody>
          <a:bodyPr/>
          <a:lstStyle/>
          <a:p>
            <a:fld id="{150ADABE-78E1-4767-A25B-11A1B33333B5}" type="slidenum">
              <a:rPr lang="el-GR" smtClean="0"/>
              <a:pPr/>
              <a:t>9</a:t>
            </a:fld>
            <a:endParaRPr lang="el-GR" dirty="0"/>
          </a:p>
        </p:txBody>
      </p:sp>
      <p:sp>
        <p:nvSpPr>
          <p:cNvPr id="9" name="TextBox 8"/>
          <p:cNvSpPr txBox="1"/>
          <p:nvPr/>
        </p:nvSpPr>
        <p:spPr>
          <a:xfrm>
            <a:off x="1647204" y="5806425"/>
            <a:ext cx="4724996" cy="430887"/>
          </a:xfrm>
          <a:prstGeom prst="rect">
            <a:avLst/>
          </a:prstGeom>
          <a:noFill/>
        </p:spPr>
        <p:txBody>
          <a:bodyPr wrap="square" rtlCol="0">
            <a:spAutoFit/>
          </a:bodyPr>
          <a:lstStyle/>
          <a:p>
            <a:r>
              <a:rPr lang="en-US" sz="2200" b="1" dirty="0">
                <a:solidFill>
                  <a:schemeClr val="tx1">
                    <a:lumMod val="75000"/>
                    <a:lumOff val="25000"/>
                  </a:schemeClr>
                </a:solidFill>
                <a:latin typeface="Roboto Light" pitchFamily="2" charset="0"/>
                <a:ea typeface="Roboto Light" pitchFamily="2" charset="0"/>
              </a:rPr>
              <a:t>Goals &amp; Strategy</a:t>
            </a:r>
            <a:endParaRPr lang="el-GR" sz="2200" b="1" dirty="0">
              <a:solidFill>
                <a:schemeClr val="tx1">
                  <a:lumMod val="75000"/>
                  <a:lumOff val="25000"/>
                </a:schemeClr>
              </a:solidFill>
              <a:latin typeface="Roboto Light" pitchFamily="2" charset="0"/>
              <a:ea typeface="Roboto Light" pitchFamily="2" charset="0"/>
            </a:endParaRPr>
          </a:p>
        </p:txBody>
      </p:sp>
      <p:grpSp>
        <p:nvGrpSpPr>
          <p:cNvPr id="8" name="Group 7"/>
          <p:cNvGrpSpPr/>
          <p:nvPr/>
        </p:nvGrpSpPr>
        <p:grpSpPr>
          <a:xfrm>
            <a:off x="0" y="3212976"/>
            <a:ext cx="9144000" cy="2520280"/>
            <a:chOff x="0" y="2492896"/>
            <a:chExt cx="9144000" cy="2448272"/>
          </a:xfrm>
        </p:grpSpPr>
        <p:pic>
          <p:nvPicPr>
            <p:cNvPr id="10" name="Picture 2"/>
            <p:cNvPicPr>
              <a:picLocks noChangeAspect="1" noChangeArrowheads="1"/>
            </p:cNvPicPr>
            <p:nvPr/>
          </p:nvPicPr>
          <p:blipFill>
            <a:blip r:embed="rId2" cstate="print"/>
            <a:srcRect l="9128" t="40585" r="23907" b="27659"/>
            <a:stretch>
              <a:fillRect/>
            </a:stretch>
          </p:blipFill>
          <p:spPr bwMode="auto">
            <a:xfrm>
              <a:off x="0" y="2564904"/>
              <a:ext cx="9144000" cy="2232248"/>
            </a:xfrm>
            <a:prstGeom prst="rect">
              <a:avLst/>
            </a:prstGeom>
            <a:noFill/>
            <a:ln w="9525">
              <a:noFill/>
              <a:miter lim="800000"/>
              <a:headEnd/>
              <a:tailEnd/>
            </a:ln>
          </p:spPr>
        </p:pic>
        <p:sp>
          <p:nvSpPr>
            <p:cNvPr id="13" name="Rectangle 12"/>
            <p:cNvSpPr/>
            <p:nvPr/>
          </p:nvSpPr>
          <p:spPr>
            <a:xfrm>
              <a:off x="3275856" y="2492896"/>
              <a:ext cx="208823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0" y="4221088"/>
              <a:ext cx="486003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2274</TotalTime>
  <Words>3551</Words>
  <Application>Microsoft Office PowerPoint</Application>
  <PresentationFormat>Προβολή στην οθόνη (4:3)</PresentationFormat>
  <Paragraphs>405</Paragraphs>
  <Slides>40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40</vt:i4>
      </vt:variant>
    </vt:vector>
  </HeadingPairs>
  <TitlesOfParts>
    <vt:vector size="45" baseType="lpstr">
      <vt:lpstr>Arial</vt:lpstr>
      <vt:lpstr>Calibri</vt:lpstr>
      <vt:lpstr>Courier New</vt:lpstr>
      <vt:lpstr>Roboto Light</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user1</dc:creator>
  <cp:lastModifiedBy>ELENA BITA</cp:lastModifiedBy>
  <cp:revision>361</cp:revision>
  <cp:lastPrinted>2019-09-25T12:36:25Z</cp:lastPrinted>
  <dcterms:created xsi:type="dcterms:W3CDTF">2014-10-29T10:17:23Z</dcterms:created>
  <dcterms:modified xsi:type="dcterms:W3CDTF">2024-02-06T10:05:59Z</dcterms:modified>
</cp:coreProperties>
</file>